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58" r:id="rId4"/>
    <p:sldId id="259" r:id="rId5"/>
    <p:sldId id="260" r:id="rId6"/>
    <p:sldId id="261" r:id="rId7"/>
    <p:sldId id="262" r:id="rId8"/>
    <p:sldId id="263" r:id="rId9"/>
    <p:sldId id="264" r:id="rId10"/>
    <p:sldId id="270" r:id="rId11"/>
    <p:sldId id="268" r:id="rId12"/>
    <p:sldId id="276" r:id="rId13"/>
    <p:sldId id="277" r:id="rId14"/>
    <p:sldId id="281" r:id="rId15"/>
    <p:sldId id="282" r:id="rId16"/>
    <p:sldId id="286" r:id="rId17"/>
    <p:sldId id="287" r:id="rId18"/>
    <p:sldId id="271" r:id="rId19"/>
    <p:sldId id="272" r:id="rId20"/>
    <p:sldId id="273" r:id="rId21"/>
  </p:sldIdLst>
  <p:sldSz cx="9144000" cy="5149850"/>
  <p:notesSz cx="9144000" cy="51498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95" autoAdjust="0"/>
  </p:normalViewPr>
  <p:slideViewPr>
    <p:cSldViewPr showGuides="1">
      <p:cViewPr varScale="1">
        <p:scale>
          <a:sx n="100" d="100"/>
          <a:sy n="100" d="100"/>
        </p:scale>
        <p:origin x="946" y="67"/>
      </p:cViewPr>
      <p:guideLst>
        <p:guide orient="horz" pos="2880"/>
        <p:guide pos="215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38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258387"/>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3027045" y="643731"/>
            <a:ext cx="3089910" cy="1738074"/>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8365"/>
            <a:ext cx="7315200" cy="2027753"/>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4891464"/>
            <a:ext cx="3962400" cy="25838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4891464"/>
            <a:ext cx="3962400" cy="258386"/>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6453"/>
            <a:ext cx="7772400" cy="1081468"/>
          </a:xfrm>
          <a:prstGeom prst="rect">
            <a:avLst/>
          </a:prstGeom>
        </p:spPr>
        <p:txBody>
          <a:bodyPr wrap="square" lIns="0" tIns="0" rIns="0" bIns="0">
            <a:spAutoFit/>
          </a:bodyPr>
          <a:lstStyle>
            <a:lvl1pPr>
              <a:defRPr sz="250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sz="1700" b="0" i="0">
                <a:solidFill>
                  <a:schemeClr val="tx1"/>
                </a:solidFill>
                <a:latin typeface="Microsoft Sans Serif" panose="020B0604020202020204"/>
                <a:cs typeface="Microsoft Sans Serif" panose="020B0604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body" idx="1"/>
          </p:nvPr>
        </p:nvSpPr>
        <p:spPr/>
        <p:txBody>
          <a:bodyPr lIns="0" tIns="0" rIns="0" bIns="0"/>
          <a:lstStyle>
            <a:lvl1pPr>
              <a:defRPr sz="1700" b="0" i="0">
                <a:solidFill>
                  <a:schemeClr val="tx1"/>
                </a:solidFill>
                <a:latin typeface="Microsoft Sans Serif" panose="020B0604020202020204"/>
                <a:cs typeface="Microsoft Sans Serif" panose="020B0604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fld>
            <a:endParaRPr lang="en-US"/>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40255" y="515238"/>
            <a:ext cx="6063488" cy="610869"/>
          </a:xfrm>
          <a:prstGeom prst="rect">
            <a:avLst/>
          </a:prstGeom>
        </p:spPr>
        <p:txBody>
          <a:bodyPr wrap="square" lIns="0" tIns="0" rIns="0" bIns="0">
            <a:spAutoFit/>
          </a:bodyPr>
          <a:lstStyle>
            <a:lvl1pPr>
              <a:defRPr sz="250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body" idx="1"/>
          </p:nvPr>
        </p:nvSpPr>
        <p:spPr>
          <a:xfrm>
            <a:off x="390550" y="1199595"/>
            <a:ext cx="8308340" cy="3319145"/>
          </a:xfrm>
          <a:prstGeom prst="rect">
            <a:avLst/>
          </a:prstGeom>
        </p:spPr>
        <p:txBody>
          <a:bodyPr wrap="square" lIns="0" tIns="0" rIns="0" bIns="0">
            <a:spAutoFit/>
          </a:bodyPr>
          <a:lstStyle>
            <a:lvl1pPr>
              <a:defRPr sz="1700" b="0" i="0">
                <a:solidFill>
                  <a:schemeClr val="tx1"/>
                </a:solidFill>
                <a:latin typeface="Microsoft Sans Serif" panose="020B0604020202020204"/>
                <a:cs typeface="Microsoft Sans Serif" panose="020B0604020202020204"/>
              </a:defRPr>
            </a:lvl1pPr>
          </a:lstStyle>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608" y="1611441"/>
            <a:ext cx="7296784" cy="875240"/>
          </a:xfrm>
          <a:prstGeom prst="rect">
            <a:avLst/>
          </a:prstGeom>
        </p:spPr>
        <p:txBody>
          <a:bodyPr vert="horz" wrap="square" lIns="0" tIns="13335" rIns="0" bIns="0" rtlCol="0">
            <a:spAutoFit/>
          </a:bodyPr>
          <a:lstStyle/>
          <a:p>
            <a:pPr marL="195580" marR="5080" indent="-182880">
              <a:lnSpc>
                <a:spcPct val="100000"/>
              </a:lnSpc>
              <a:spcBef>
                <a:spcPts val="105"/>
              </a:spcBef>
            </a:pPr>
            <a:r>
              <a:rPr lang="en-US" sz="2800" dirty="0"/>
              <a:t>Navigation of </a:t>
            </a:r>
            <a:r>
              <a:rPr lang="en-US" sz="2800" dirty="0" err="1"/>
              <a:t>NanoTablets</a:t>
            </a:r>
            <a:r>
              <a:rPr lang="en-US" sz="2800" dirty="0"/>
              <a:t> to Target Organs Using Pathfinding Algorithm</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418465" y="3733800"/>
            <a:ext cx="4078605" cy="733425"/>
          </a:xfrm>
          <a:prstGeom prst="rect">
            <a:avLst/>
          </a:prstGeom>
        </p:spPr>
        <p:txBody>
          <a:bodyPr vert="horz" wrap="square" lIns="0" tIns="14605" rIns="0" bIns="0" rtlCol="0">
            <a:spAutoFit/>
          </a:bodyPr>
          <a:lstStyle/>
          <a:p>
            <a:pPr marL="12700">
              <a:lnSpc>
                <a:spcPct val="104000"/>
              </a:lnSpc>
              <a:spcBef>
                <a:spcPts val="115"/>
              </a:spcBef>
            </a:pPr>
            <a:r>
              <a:rPr sz="1700" dirty="0">
                <a:solidFill>
                  <a:srgbClr val="585858"/>
                </a:solidFill>
                <a:latin typeface="Times New Roman" panose="02020603050405020304" pitchFamily="18" charset="0"/>
                <a:cs typeface="Times New Roman" panose="02020603050405020304" pitchFamily="18" charset="0"/>
              </a:rPr>
              <a:t>Dr.</a:t>
            </a:r>
            <a:r>
              <a:rPr sz="1700" spc="-10" dirty="0">
                <a:solidFill>
                  <a:srgbClr val="585858"/>
                </a:solidFill>
                <a:latin typeface="Times New Roman" panose="02020603050405020304" pitchFamily="18" charset="0"/>
                <a:cs typeface="Times New Roman" panose="02020603050405020304" pitchFamily="18" charset="0"/>
              </a:rPr>
              <a:t> </a:t>
            </a:r>
            <a:r>
              <a:rPr sz="1700" dirty="0">
                <a:solidFill>
                  <a:srgbClr val="585858"/>
                </a:solidFill>
                <a:latin typeface="Times New Roman" panose="02020603050405020304" pitchFamily="18" charset="0"/>
                <a:cs typeface="Times New Roman" panose="02020603050405020304" pitchFamily="18" charset="0"/>
              </a:rPr>
              <a:t>N.</a:t>
            </a:r>
            <a:r>
              <a:rPr sz="1700" spc="-5" dirty="0">
                <a:solidFill>
                  <a:srgbClr val="585858"/>
                </a:solidFill>
                <a:latin typeface="Times New Roman" panose="02020603050405020304" pitchFamily="18" charset="0"/>
                <a:cs typeface="Times New Roman" panose="02020603050405020304" pitchFamily="18" charset="0"/>
              </a:rPr>
              <a:t> </a:t>
            </a:r>
            <a:r>
              <a:rPr lang="en-US" sz="1700" spc="-10" dirty="0">
                <a:solidFill>
                  <a:srgbClr val="585858"/>
                </a:solidFill>
                <a:latin typeface="Times New Roman" panose="02020603050405020304" pitchFamily="18" charset="0"/>
                <a:cs typeface="Times New Roman" panose="02020603050405020304" pitchFamily="18" charset="0"/>
              </a:rPr>
              <a:t>Swapna.</a:t>
            </a:r>
            <a:endParaRPr sz="1700" dirty="0">
              <a:latin typeface="Times New Roman" panose="02020603050405020304" pitchFamily="18" charset="0"/>
              <a:cs typeface="Times New Roman" panose="02020603050405020304" pitchFamily="18" charset="0"/>
            </a:endParaRPr>
          </a:p>
          <a:p>
            <a:pPr marL="12700">
              <a:lnSpc>
                <a:spcPct val="104000"/>
              </a:lnSpc>
            </a:pPr>
            <a:r>
              <a:rPr sz="1400" dirty="0">
                <a:solidFill>
                  <a:srgbClr val="585858"/>
                </a:solidFill>
                <a:latin typeface="Times New Roman" panose="02020603050405020304" pitchFamily="18" charset="0"/>
                <a:cs typeface="Times New Roman" panose="02020603050405020304" pitchFamily="18" charset="0"/>
              </a:rPr>
              <a:t>Associate</a:t>
            </a:r>
            <a:r>
              <a:rPr sz="1400" spc="-35" dirty="0">
                <a:solidFill>
                  <a:srgbClr val="585858"/>
                </a:solidFill>
                <a:latin typeface="Times New Roman" panose="02020603050405020304" pitchFamily="18" charset="0"/>
                <a:cs typeface="Times New Roman" panose="02020603050405020304" pitchFamily="18" charset="0"/>
              </a:rPr>
              <a:t> </a:t>
            </a:r>
            <a:r>
              <a:rPr sz="1400" spc="-10" dirty="0">
                <a:solidFill>
                  <a:srgbClr val="585858"/>
                </a:solidFill>
                <a:latin typeface="Times New Roman" panose="02020603050405020304" pitchFamily="18" charset="0"/>
                <a:cs typeface="Times New Roman" panose="02020603050405020304" pitchFamily="18" charset="0"/>
              </a:rPr>
              <a:t>Professor</a:t>
            </a:r>
            <a:endParaRPr sz="1400" dirty="0">
              <a:latin typeface="Times New Roman" panose="02020603050405020304" pitchFamily="18" charset="0"/>
              <a:cs typeface="Times New Roman" panose="02020603050405020304" pitchFamily="18" charset="0"/>
            </a:endParaRPr>
          </a:p>
          <a:p>
            <a:pPr marL="12700">
              <a:lnSpc>
                <a:spcPct val="104000"/>
              </a:lnSpc>
            </a:pPr>
            <a:r>
              <a:rPr sz="1400" dirty="0">
                <a:solidFill>
                  <a:srgbClr val="585858"/>
                </a:solidFill>
                <a:latin typeface="Times New Roman" panose="02020603050405020304" pitchFamily="18" charset="0"/>
                <a:cs typeface="Times New Roman" panose="02020603050405020304" pitchFamily="18" charset="0"/>
              </a:rPr>
              <a:t>Department</a:t>
            </a:r>
            <a:r>
              <a:rPr sz="1400" spc="-25" dirty="0">
                <a:solidFill>
                  <a:srgbClr val="585858"/>
                </a:solidFill>
                <a:latin typeface="Times New Roman" panose="02020603050405020304" pitchFamily="18" charset="0"/>
                <a:cs typeface="Times New Roman" panose="02020603050405020304" pitchFamily="18" charset="0"/>
              </a:rPr>
              <a:t> </a:t>
            </a:r>
            <a:r>
              <a:rPr sz="1400" dirty="0">
                <a:solidFill>
                  <a:srgbClr val="585858"/>
                </a:solidFill>
                <a:latin typeface="Times New Roman" panose="02020603050405020304" pitchFamily="18" charset="0"/>
                <a:cs typeface="Times New Roman" panose="02020603050405020304" pitchFamily="18" charset="0"/>
              </a:rPr>
              <a:t>of Computer</a:t>
            </a:r>
            <a:r>
              <a:rPr sz="1400" spc="5" dirty="0">
                <a:solidFill>
                  <a:srgbClr val="585858"/>
                </a:solidFill>
                <a:latin typeface="Times New Roman" panose="02020603050405020304" pitchFamily="18" charset="0"/>
                <a:cs typeface="Times New Roman" panose="02020603050405020304" pitchFamily="18" charset="0"/>
              </a:rPr>
              <a:t> </a:t>
            </a:r>
            <a:r>
              <a:rPr sz="1400" dirty="0">
                <a:solidFill>
                  <a:srgbClr val="585858"/>
                </a:solidFill>
                <a:latin typeface="Times New Roman" panose="02020603050405020304" pitchFamily="18" charset="0"/>
                <a:cs typeface="Times New Roman" panose="02020603050405020304" pitchFamily="18" charset="0"/>
              </a:rPr>
              <a:t>Science</a:t>
            </a:r>
            <a:r>
              <a:rPr sz="1400" spc="-40" dirty="0">
                <a:solidFill>
                  <a:srgbClr val="585858"/>
                </a:solidFill>
                <a:latin typeface="Times New Roman" panose="02020603050405020304" pitchFamily="18" charset="0"/>
                <a:cs typeface="Times New Roman" panose="02020603050405020304" pitchFamily="18" charset="0"/>
              </a:rPr>
              <a:t> </a:t>
            </a:r>
            <a:r>
              <a:rPr sz="1400" dirty="0">
                <a:solidFill>
                  <a:srgbClr val="585858"/>
                </a:solidFill>
                <a:latin typeface="Times New Roman" panose="02020603050405020304" pitchFamily="18" charset="0"/>
                <a:cs typeface="Times New Roman" panose="02020603050405020304" pitchFamily="18" charset="0"/>
              </a:rPr>
              <a:t>and</a:t>
            </a:r>
            <a:r>
              <a:rPr sz="1400" spc="-20" dirty="0">
                <a:solidFill>
                  <a:srgbClr val="585858"/>
                </a:solidFill>
                <a:latin typeface="Times New Roman" panose="02020603050405020304" pitchFamily="18" charset="0"/>
                <a:cs typeface="Times New Roman" panose="02020603050405020304" pitchFamily="18" charset="0"/>
              </a:rPr>
              <a:t> </a:t>
            </a:r>
            <a:r>
              <a:rPr sz="1400" spc="-10" dirty="0">
                <a:solidFill>
                  <a:srgbClr val="585858"/>
                </a:solidFill>
                <a:latin typeface="Times New Roman" panose="02020603050405020304" pitchFamily="18" charset="0"/>
                <a:cs typeface="Times New Roman" panose="02020603050405020304" pitchFamily="18" charset="0"/>
              </a:rPr>
              <a:t>Engineering</a:t>
            </a:r>
            <a:endParaRPr sz="14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5224017" y="3589985"/>
            <a:ext cx="3081783" cy="1059815"/>
          </a:xfrm>
          <a:prstGeom prst="rect">
            <a:avLst/>
          </a:prstGeom>
        </p:spPr>
        <p:txBody>
          <a:bodyPr vert="horz" wrap="square" lIns="0" tIns="12700" rIns="0" bIns="0" rtlCol="0">
            <a:spAutoFit/>
          </a:bodyPr>
          <a:lstStyle/>
          <a:p>
            <a:pPr marL="12700" algn="just">
              <a:lnSpc>
                <a:spcPct val="100000"/>
              </a:lnSpc>
              <a:spcBef>
                <a:spcPts val="100"/>
              </a:spcBef>
            </a:pPr>
            <a:r>
              <a:rPr sz="1700" dirty="0">
                <a:solidFill>
                  <a:srgbClr val="585858"/>
                </a:solidFill>
                <a:latin typeface="Times New Roman" panose="02020603050405020304" pitchFamily="18" charset="0"/>
                <a:cs typeface="Times New Roman" panose="02020603050405020304" pitchFamily="18" charset="0"/>
              </a:rPr>
              <a:t>Batch</a:t>
            </a:r>
            <a:r>
              <a:rPr sz="1700" spc="-10" dirty="0">
                <a:solidFill>
                  <a:srgbClr val="585858"/>
                </a:solidFill>
                <a:latin typeface="Times New Roman" panose="02020603050405020304" pitchFamily="18" charset="0"/>
                <a:cs typeface="Times New Roman" panose="02020603050405020304" pitchFamily="18" charset="0"/>
              </a:rPr>
              <a:t> </a:t>
            </a:r>
            <a:r>
              <a:rPr sz="1700" dirty="0">
                <a:solidFill>
                  <a:srgbClr val="585858"/>
                </a:solidFill>
                <a:latin typeface="Times New Roman" panose="02020603050405020304" pitchFamily="18" charset="0"/>
                <a:cs typeface="Times New Roman" panose="02020603050405020304" pitchFamily="18" charset="0"/>
              </a:rPr>
              <a:t>No:</a:t>
            </a:r>
            <a:r>
              <a:rPr sz="1700" spc="20" dirty="0">
                <a:solidFill>
                  <a:srgbClr val="585858"/>
                </a:solidFill>
                <a:latin typeface="Times New Roman" panose="02020603050405020304" pitchFamily="18" charset="0"/>
                <a:cs typeface="Times New Roman" panose="02020603050405020304" pitchFamily="18" charset="0"/>
              </a:rPr>
              <a:t> </a:t>
            </a:r>
            <a:r>
              <a:rPr lang="en-US" sz="1700" spc="20" dirty="0">
                <a:solidFill>
                  <a:srgbClr val="585858"/>
                </a:solidFill>
                <a:latin typeface="Times New Roman" panose="02020603050405020304" pitchFamily="18" charset="0"/>
                <a:cs typeface="Times New Roman" panose="02020603050405020304" pitchFamily="18" charset="0"/>
              </a:rPr>
              <a:t>           </a:t>
            </a:r>
            <a:r>
              <a:rPr sz="1700" spc="-10" dirty="0">
                <a:solidFill>
                  <a:srgbClr val="585858"/>
                </a:solidFill>
                <a:latin typeface="Times New Roman" panose="02020603050405020304" pitchFamily="18" charset="0"/>
                <a:cs typeface="Times New Roman" panose="02020603050405020304" pitchFamily="18" charset="0"/>
              </a:rPr>
              <a:t>21P</a:t>
            </a:r>
            <a:r>
              <a:rPr lang="en-US" sz="1700" spc="-10" dirty="0">
                <a:solidFill>
                  <a:srgbClr val="585858"/>
                </a:solidFill>
                <a:latin typeface="Times New Roman" panose="02020603050405020304" pitchFamily="18" charset="0"/>
                <a:cs typeface="Times New Roman" panose="02020603050405020304" pitchFamily="18" charset="0"/>
              </a:rPr>
              <a:t>A</a:t>
            </a:r>
            <a:r>
              <a:rPr sz="1700" spc="-10" dirty="0">
                <a:solidFill>
                  <a:srgbClr val="585858"/>
                </a:solidFill>
                <a:latin typeface="Times New Roman" panose="02020603050405020304" pitchFamily="18" charset="0"/>
                <a:cs typeface="Times New Roman" panose="02020603050405020304" pitchFamily="18" charset="0"/>
              </a:rPr>
              <a:t>0</a:t>
            </a:r>
            <a:r>
              <a:rPr lang="en-US" sz="1700" spc="-10" dirty="0">
                <a:solidFill>
                  <a:srgbClr val="585858"/>
                </a:solidFill>
                <a:latin typeface="Times New Roman" panose="02020603050405020304" pitchFamily="18" charset="0"/>
                <a:cs typeface="Times New Roman" panose="02020603050405020304" pitchFamily="18" charset="0"/>
              </a:rPr>
              <a:t>1</a:t>
            </a:r>
            <a:endParaRPr sz="1700" dirty="0">
              <a:latin typeface="Times New Roman" panose="02020603050405020304" pitchFamily="18" charset="0"/>
              <a:cs typeface="Times New Roman" panose="02020603050405020304" pitchFamily="18" charset="0"/>
            </a:endParaRPr>
          </a:p>
          <a:p>
            <a:pPr marL="12700" marR="5080" algn="l">
              <a:lnSpc>
                <a:spcPct val="100000"/>
              </a:lnSpc>
              <a:spcBef>
                <a:spcPts val="5"/>
              </a:spcBef>
            </a:pPr>
            <a:r>
              <a:rPr lang="en-US" sz="1700" dirty="0" err="1">
                <a:solidFill>
                  <a:srgbClr val="585858"/>
                </a:solidFill>
                <a:latin typeface="Times New Roman" panose="02020603050405020304" pitchFamily="18" charset="0"/>
                <a:cs typeface="Times New Roman" panose="02020603050405020304" pitchFamily="18" charset="0"/>
              </a:rPr>
              <a:t>A.Dinesh</a:t>
            </a:r>
            <a:r>
              <a:rPr lang="en-US" sz="1700" dirty="0">
                <a:solidFill>
                  <a:srgbClr val="585858"/>
                </a:solidFill>
                <a:latin typeface="Times New Roman" panose="02020603050405020304" pitchFamily="18" charset="0"/>
                <a:cs typeface="Times New Roman" panose="02020603050405020304" pitchFamily="18" charset="0"/>
              </a:rPr>
              <a:t>              </a:t>
            </a:r>
            <a:r>
              <a:rPr sz="1700" spc="-10" dirty="0">
                <a:solidFill>
                  <a:srgbClr val="585858"/>
                </a:solidFill>
                <a:latin typeface="Times New Roman" panose="02020603050405020304" pitchFamily="18" charset="0"/>
                <a:cs typeface="Times New Roman" panose="02020603050405020304" pitchFamily="18" charset="0"/>
              </a:rPr>
              <a:t>(21P61A05</a:t>
            </a:r>
            <a:r>
              <a:rPr lang="en-IN" sz="1700" spc="-10" dirty="0">
                <a:solidFill>
                  <a:srgbClr val="585858"/>
                </a:solidFill>
                <a:latin typeface="Times New Roman" panose="02020603050405020304" pitchFamily="18" charset="0"/>
                <a:cs typeface="Times New Roman" panose="02020603050405020304" pitchFamily="18" charset="0"/>
              </a:rPr>
              <a:t>06</a:t>
            </a:r>
            <a:r>
              <a:rPr sz="1700" spc="-10" dirty="0">
                <a:solidFill>
                  <a:srgbClr val="585858"/>
                </a:solidFill>
                <a:latin typeface="Times New Roman" panose="02020603050405020304" pitchFamily="18" charset="0"/>
                <a:cs typeface="Times New Roman" panose="02020603050405020304" pitchFamily="18" charset="0"/>
              </a:rPr>
              <a:t>) </a:t>
            </a:r>
            <a:r>
              <a:rPr lang="en-US" sz="1700" dirty="0" err="1">
                <a:solidFill>
                  <a:srgbClr val="585858"/>
                </a:solidFill>
                <a:latin typeface="Times New Roman" panose="02020603050405020304" pitchFamily="18" charset="0"/>
                <a:cs typeface="Times New Roman" panose="02020603050405020304" pitchFamily="18" charset="0"/>
              </a:rPr>
              <a:t>B.Piyush</a:t>
            </a:r>
            <a:r>
              <a:rPr lang="en-US" sz="1700" spc="-10" dirty="0">
                <a:solidFill>
                  <a:srgbClr val="585858"/>
                </a:solidFill>
                <a:latin typeface="Times New Roman" panose="02020603050405020304" pitchFamily="18" charset="0"/>
                <a:cs typeface="Times New Roman" panose="02020603050405020304" pitchFamily="18" charset="0"/>
              </a:rPr>
              <a:t>               </a:t>
            </a:r>
            <a:r>
              <a:rPr sz="1700" spc="-10" dirty="0">
                <a:solidFill>
                  <a:srgbClr val="585858"/>
                </a:solidFill>
                <a:latin typeface="Times New Roman" panose="02020603050405020304" pitchFamily="18" charset="0"/>
                <a:cs typeface="Times New Roman" panose="02020603050405020304" pitchFamily="18" charset="0"/>
              </a:rPr>
              <a:t>(21P61A05</a:t>
            </a:r>
            <a:r>
              <a:rPr lang="en-IN" sz="1700" spc="-10" dirty="0">
                <a:solidFill>
                  <a:srgbClr val="585858"/>
                </a:solidFill>
                <a:latin typeface="Times New Roman" panose="02020603050405020304" pitchFamily="18" charset="0"/>
                <a:cs typeface="Times New Roman" panose="02020603050405020304" pitchFamily="18" charset="0"/>
              </a:rPr>
              <a:t>25</a:t>
            </a:r>
            <a:r>
              <a:rPr sz="1700" spc="-10" dirty="0">
                <a:solidFill>
                  <a:srgbClr val="585858"/>
                </a:solidFill>
                <a:latin typeface="Times New Roman" panose="02020603050405020304" pitchFamily="18" charset="0"/>
                <a:cs typeface="Times New Roman" panose="02020603050405020304" pitchFamily="18" charset="0"/>
              </a:rPr>
              <a:t>) </a:t>
            </a:r>
            <a:r>
              <a:rPr lang="en-US" sz="1700" spc="-10" dirty="0" err="1">
                <a:solidFill>
                  <a:srgbClr val="585858"/>
                </a:solidFill>
                <a:latin typeface="Times New Roman" panose="02020603050405020304" pitchFamily="18" charset="0"/>
                <a:cs typeface="Times New Roman" panose="02020603050405020304" pitchFamily="18" charset="0"/>
              </a:rPr>
              <a:t>B.Shirisha</a:t>
            </a:r>
            <a:r>
              <a:rPr lang="en-US" sz="1700" spc="-10" dirty="0">
                <a:solidFill>
                  <a:srgbClr val="585858"/>
                </a:solidFill>
                <a:latin typeface="Times New Roman" panose="02020603050405020304" pitchFamily="18" charset="0"/>
                <a:cs typeface="Times New Roman" panose="02020603050405020304" pitchFamily="18" charset="0"/>
              </a:rPr>
              <a:t>             </a:t>
            </a:r>
            <a:r>
              <a:rPr sz="1700" spc="-10" dirty="0">
                <a:solidFill>
                  <a:srgbClr val="585858"/>
                </a:solidFill>
                <a:latin typeface="Times New Roman" panose="02020603050405020304" pitchFamily="18" charset="0"/>
                <a:cs typeface="Times New Roman" panose="02020603050405020304" pitchFamily="18" charset="0"/>
              </a:rPr>
              <a:t>(21P61A05</a:t>
            </a:r>
            <a:r>
              <a:rPr lang="en-IN" sz="1700" spc="-10" dirty="0">
                <a:solidFill>
                  <a:srgbClr val="585858"/>
                </a:solidFill>
                <a:latin typeface="Times New Roman" panose="02020603050405020304" pitchFamily="18" charset="0"/>
                <a:cs typeface="Times New Roman" panose="02020603050405020304" pitchFamily="18" charset="0"/>
              </a:rPr>
              <a:t>30</a:t>
            </a:r>
            <a:r>
              <a:rPr sz="1700" spc="-10" dirty="0">
                <a:solidFill>
                  <a:srgbClr val="585858"/>
                </a:solidFill>
                <a:latin typeface="Times New Roman" panose="02020603050405020304" pitchFamily="18" charset="0"/>
                <a:cs typeface="Times New Roman" panose="02020603050405020304" pitchFamily="18" charset="0"/>
              </a:rPr>
              <a:t>)</a:t>
            </a:r>
            <a:endParaRPr sz="17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1" cstate="print"/>
          <a:stretch>
            <a:fillRect/>
          </a:stretch>
        </p:blipFill>
        <p:spPr>
          <a:xfrm>
            <a:off x="499872" y="152399"/>
            <a:ext cx="8186928" cy="8686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0255" y="515238"/>
            <a:ext cx="6063488" cy="396904"/>
          </a:xfrm>
          <a:prstGeom prst="rect">
            <a:avLst/>
          </a:prstGeom>
        </p:spPr>
        <p:txBody>
          <a:bodyPr vert="horz" wrap="square" lIns="0" tIns="12065" rIns="0" bIns="0" rtlCol="0">
            <a:spAutoFit/>
          </a:bodyPr>
          <a:lstStyle/>
          <a:p>
            <a:pPr marL="829310">
              <a:lnSpc>
                <a:spcPct val="100000"/>
              </a:lnSpc>
              <a:spcBef>
                <a:spcPts val="95"/>
              </a:spcBef>
            </a:pPr>
            <a:r>
              <a:rPr dirty="0">
                <a:latin typeface="Arial" panose="020B0604020202020204"/>
                <a:cs typeface="Arial" panose="020B0604020202020204"/>
              </a:rPr>
              <a:t>PROPOSED</a:t>
            </a:r>
            <a:r>
              <a:rPr spc="-105" dirty="0">
                <a:latin typeface="Arial" panose="020B0604020202020204"/>
                <a:cs typeface="Arial" panose="020B0604020202020204"/>
              </a:rPr>
              <a:t> </a:t>
            </a:r>
            <a:r>
              <a:rPr spc="-10" dirty="0">
                <a:latin typeface="Arial" panose="020B0604020202020204"/>
                <a:cs typeface="Arial" panose="020B0604020202020204"/>
              </a:rPr>
              <a:t>METHODOLOGY</a:t>
            </a:r>
            <a:endParaRPr spc="-10" dirty="0">
              <a:latin typeface="Arial" panose="020B0604020202020204"/>
              <a:cs typeface="Arial" panose="020B0604020202020204"/>
            </a:endParaRPr>
          </a:p>
        </p:txBody>
      </p:sp>
      <p:sp>
        <p:nvSpPr>
          <p:cNvPr id="3" name="object 3"/>
          <p:cNvSpPr txBox="1"/>
          <p:nvPr/>
        </p:nvSpPr>
        <p:spPr>
          <a:xfrm>
            <a:off x="533400" y="1219835"/>
            <a:ext cx="8183880" cy="2859405"/>
          </a:xfrm>
          <a:prstGeom prst="rect">
            <a:avLst/>
          </a:prstGeom>
        </p:spPr>
        <p:txBody>
          <a:bodyPr vert="horz" wrap="square" lIns="0" tIns="12700" rIns="0" bIns="0" rtlCol="0">
            <a:spAutoFit/>
          </a:bodyPr>
          <a:lstStyle/>
          <a:p>
            <a:pPr marL="76200">
              <a:lnSpc>
                <a:spcPct val="100000"/>
              </a:lnSpc>
              <a:spcBef>
                <a:spcPts val="100"/>
              </a:spcBef>
            </a:pPr>
            <a:r>
              <a:rPr lang="en-US" sz="1700" dirty="0">
                <a:latin typeface="Times New Roman" panose="02020603050405020304" pitchFamily="18" charset="0"/>
                <a:cs typeface="Times New Roman" panose="02020603050405020304" pitchFamily="18" charset="0"/>
              </a:rPr>
              <a:t>The</a:t>
            </a:r>
            <a:r>
              <a:rPr lang="en-US" sz="1700" spc="3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proposed</a:t>
            </a:r>
            <a:r>
              <a:rPr lang="en-US" sz="1700" spc="-40"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system</a:t>
            </a:r>
            <a:r>
              <a:rPr lang="en-US" sz="1700" spc="15"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makes use of :</a:t>
            </a:r>
            <a:endParaRPr lang="en-US" sz="1700" spc="-10" dirty="0">
              <a:latin typeface="Times New Roman" panose="02020603050405020304" pitchFamily="18" charset="0"/>
              <a:cs typeface="Times New Roman" panose="02020603050405020304" pitchFamily="18" charset="0"/>
            </a:endParaRPr>
          </a:p>
          <a:p>
            <a:pPr marL="154940" indent="-142240">
              <a:lnSpc>
                <a:spcPct val="100000"/>
              </a:lnSpc>
              <a:spcBef>
                <a:spcPts val="1320"/>
              </a:spcBef>
              <a:buFont typeface="Microsoft Sans Serif" panose="020B0604020202020204"/>
              <a:buChar char="•"/>
              <a:tabLst>
                <a:tab pos="154940" algn="l"/>
              </a:tabLst>
            </a:pPr>
            <a:r>
              <a:rPr lang="en-US" sz="1700" dirty="0">
                <a:latin typeface="Times New Roman" panose="02020603050405020304" pitchFamily="18" charset="0"/>
                <a:cs typeface="Times New Roman" panose="02020603050405020304" pitchFamily="18" charset="0"/>
              </a:rPr>
              <a:t>Modeling the Vascular Network:</a:t>
            </a:r>
            <a:endParaRPr lang="en-US" sz="1700" dirty="0">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lang="en-US" sz="1700" dirty="0">
                <a:latin typeface="Times New Roman" panose="02020603050405020304" pitchFamily="18" charset="0"/>
                <a:cs typeface="Times New Roman" panose="02020603050405020304" pitchFamily="18" charset="0"/>
              </a:rPr>
              <a:t>		Create a graph representation of blood vessels and organs.</a:t>
            </a:r>
            <a:endParaRPr lang="en-US" sz="1700" dirty="0">
              <a:latin typeface="Times New Roman" panose="02020603050405020304" pitchFamily="18" charset="0"/>
              <a:cs typeface="Times New Roman" panose="02020603050405020304" pitchFamily="18" charset="0"/>
            </a:endParaRPr>
          </a:p>
          <a:p>
            <a:pPr marL="154940" indent="-142240">
              <a:lnSpc>
                <a:spcPct val="100000"/>
              </a:lnSpc>
              <a:spcBef>
                <a:spcPts val="1320"/>
              </a:spcBef>
              <a:buFont typeface="Microsoft Sans Serif" panose="020B0604020202020204"/>
              <a:buChar char="•"/>
              <a:tabLst>
                <a:tab pos="154940" algn="l"/>
              </a:tabLst>
            </a:pPr>
            <a:r>
              <a:rPr lang="en-US" sz="1700" dirty="0">
                <a:latin typeface="Times New Roman" panose="02020603050405020304" pitchFamily="18" charset="0"/>
                <a:cs typeface="Times New Roman" panose="02020603050405020304" pitchFamily="18" charset="0"/>
              </a:rPr>
              <a:t>Algorithm Implementation:</a:t>
            </a:r>
            <a:endParaRPr lang="en-US" sz="1700" dirty="0">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lang="en-US" sz="1700" dirty="0">
                <a:latin typeface="Times New Roman" panose="02020603050405020304" pitchFamily="18" charset="0"/>
                <a:cs typeface="Times New Roman" panose="02020603050405020304" pitchFamily="18" charset="0"/>
              </a:rPr>
              <a:t>		Utilize the A* algorithm for optimal pathfinding.</a:t>
            </a:r>
            <a:endParaRPr lang="en-US" sz="1700" dirty="0">
              <a:latin typeface="Times New Roman" panose="02020603050405020304" pitchFamily="18" charset="0"/>
              <a:cs typeface="Times New Roman" panose="02020603050405020304" pitchFamily="18" charset="0"/>
            </a:endParaRPr>
          </a:p>
          <a:p>
            <a:pPr marL="154940" indent="-142240">
              <a:lnSpc>
                <a:spcPct val="100000"/>
              </a:lnSpc>
              <a:spcBef>
                <a:spcPts val="1320"/>
              </a:spcBef>
              <a:buFont typeface="Microsoft Sans Serif" panose="020B0604020202020204"/>
              <a:buChar char="•"/>
              <a:tabLst>
                <a:tab pos="154940" algn="l"/>
              </a:tabLst>
            </a:pPr>
            <a:r>
              <a:rPr lang="en-US" sz="1700" dirty="0">
                <a:latin typeface="Times New Roman" panose="02020603050405020304" pitchFamily="18" charset="0"/>
                <a:cs typeface="Times New Roman" panose="02020603050405020304" pitchFamily="18" charset="0"/>
              </a:rPr>
              <a:t>Simulation and Analysis:</a:t>
            </a:r>
            <a:endParaRPr lang="en-US" sz="1700" dirty="0">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lang="en-US" sz="1700" dirty="0">
                <a:latin typeface="Times New Roman" panose="02020603050405020304" pitchFamily="18" charset="0"/>
                <a:cs typeface="Times New Roman" panose="02020603050405020304" pitchFamily="18" charset="0"/>
              </a:rPr>
              <a:t>		Run simulations to assess nanoparticle behavior and delivery efficiency.</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40255" y="515238"/>
            <a:ext cx="6063488" cy="384175"/>
          </a:xfrm>
        </p:spPr>
        <p:txBody>
          <a:bodyPr/>
          <a:lstStyle/>
          <a:p>
            <a:pPr algn="ctr"/>
            <a:r>
              <a:rPr lang="en-US"/>
              <a:t>MODULES</a:t>
            </a:r>
            <a:endParaRPr lang="en-US"/>
          </a:p>
        </p:txBody>
      </p:sp>
      <p:sp>
        <p:nvSpPr>
          <p:cNvPr id="4" name="object 3"/>
          <p:cNvSpPr txBox="1"/>
          <p:nvPr/>
        </p:nvSpPr>
        <p:spPr>
          <a:xfrm>
            <a:off x="533400" y="1127125"/>
            <a:ext cx="8183880" cy="1997710"/>
          </a:xfrm>
          <a:prstGeom prst="rect">
            <a:avLst/>
          </a:prstGeom>
        </p:spPr>
        <p:txBody>
          <a:bodyPr vert="horz" wrap="square" lIns="0" tIns="12700" rIns="0" bIns="0" rtlCol="0">
            <a:spAutoFit/>
          </a:bodyPr>
          <a:p>
            <a:pPr marL="12700">
              <a:lnSpc>
                <a:spcPct val="100000"/>
              </a:lnSpc>
              <a:spcBef>
                <a:spcPts val="1320"/>
              </a:spcBef>
              <a:tabLst>
                <a:tab pos="154940" algn="l"/>
              </a:tabLst>
            </a:pPr>
            <a:endParaRPr sz="1700">
              <a:solidFill>
                <a:srgbClr val="000000"/>
              </a:solidFill>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sz="1700">
                <a:solidFill>
                  <a:srgbClr val="000000"/>
                </a:solidFill>
                <a:latin typeface="Times New Roman" panose="02020603050405020304" pitchFamily="18" charset="0"/>
                <a:cs typeface="Times New Roman" panose="02020603050405020304" pitchFamily="18" charset="0"/>
                <a:sym typeface="+mn-ea"/>
              </a:rPr>
              <a:t>- Modeling</a:t>
            </a:r>
            <a:endParaRPr sz="1700">
              <a:solidFill>
                <a:srgbClr val="000000"/>
              </a:solidFill>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sz="1700">
                <a:solidFill>
                  <a:srgbClr val="000000"/>
                </a:solidFill>
                <a:latin typeface="Times New Roman" panose="02020603050405020304" pitchFamily="18" charset="0"/>
                <a:cs typeface="Times New Roman" panose="02020603050405020304" pitchFamily="18" charset="0"/>
                <a:sym typeface="+mn-ea"/>
              </a:rPr>
              <a:t>- Algorithm implementation</a:t>
            </a:r>
            <a:endParaRPr sz="1700">
              <a:solidFill>
                <a:srgbClr val="000000"/>
              </a:solidFill>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r>
              <a:rPr sz="1700">
                <a:solidFill>
                  <a:srgbClr val="000000"/>
                </a:solidFill>
                <a:latin typeface="Times New Roman" panose="02020603050405020304" pitchFamily="18" charset="0"/>
                <a:cs typeface="Times New Roman" panose="02020603050405020304" pitchFamily="18" charset="0"/>
                <a:sym typeface="+mn-ea"/>
              </a:rPr>
              <a:t>- Simulation and analysis</a:t>
            </a:r>
            <a:endParaRPr sz="1700">
              <a:solidFill>
                <a:srgbClr val="000000"/>
              </a:solidFill>
              <a:latin typeface="Times New Roman" panose="02020603050405020304" pitchFamily="18" charset="0"/>
              <a:cs typeface="Times New Roman" panose="02020603050405020304" pitchFamily="18" charset="0"/>
            </a:endParaRPr>
          </a:p>
          <a:p>
            <a:pPr marL="12700">
              <a:lnSpc>
                <a:spcPct val="100000"/>
              </a:lnSpc>
              <a:spcBef>
                <a:spcPts val="1320"/>
              </a:spcBef>
              <a:tabLst>
                <a:tab pos="154940" algn="l"/>
              </a:tabLst>
            </a:pP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40255" y="515238"/>
            <a:ext cx="6063488" cy="384175"/>
          </a:xfrm>
        </p:spPr>
        <p:txBody>
          <a:bodyPr/>
          <a:lstStyle/>
          <a:p>
            <a:pPr algn="ctr"/>
            <a:r>
              <a:rPr lang="en-US"/>
              <a:t>IMPLEMENTATIONS DONE SO FAR</a:t>
            </a:r>
            <a:endParaRPr lang="en-US"/>
          </a:p>
        </p:txBody>
      </p:sp>
      <p:sp>
        <p:nvSpPr>
          <p:cNvPr id="3" name="Content Placeholder 2"/>
          <p:cNvSpPr>
            <a:spLocks noGrp="1"/>
          </p:cNvSpPr>
          <p:nvPr>
            <p:ph idx="1"/>
          </p:nvPr>
        </p:nvSpPr>
        <p:spPr>
          <a:xfrm>
            <a:off x="390550" y="1656795"/>
            <a:ext cx="8308340" cy="3138805"/>
          </a:xfrm>
        </p:spPr>
        <p:txBody>
          <a:bodyPr/>
          <a:lstStyle/>
          <a:p>
            <a:pPr marL="285750" indent="-285750">
              <a:buFont typeface="Arial" panose="020B0604020202020204" pitchFamily="34" charset="0"/>
              <a:buChar char="•"/>
            </a:pPr>
            <a:r>
              <a:rPr lang="en-US">
                <a:solidFill>
                  <a:srgbClr val="000000"/>
                </a:solidFill>
                <a:latin typeface="Times New Roman" panose="02020603050405020304" pitchFamily="18" charset="0"/>
                <a:cs typeface="Times New Roman" panose="02020603050405020304" pitchFamily="18" charset="0"/>
              </a:rPr>
              <a:t>We have conducted research on various suitable algorithms for nanoparticle navigation and concluded that the A* algorithm is best suited for this approach.</a:t>
            </a:r>
            <a:endParaRPr lang="en-US">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rgbClr val="000000"/>
                </a:solidFill>
                <a:latin typeface="Times New Roman" panose="02020603050405020304" pitchFamily="18" charset="0"/>
                <a:cs typeface="Times New Roman" panose="02020603050405020304" pitchFamily="18" charset="0"/>
              </a:rPr>
              <a:t>The A* algorithm is highly effective for pathfinding because it combines both the cost to reach a node (known as the "g-cost") and the estimated cost to reach the target (the "h-cost" or heuristic). This balance between known and estimated costs allows A* to find the shortest, most efficient path in complex environments, making it ideal for navigating nanoparticles through intricate vascular networks within the body.</a:t>
            </a:r>
            <a:endParaRPr lang="en-US">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solidFill>
                  <a:srgbClr val="000000"/>
                </a:solidFill>
                <a:latin typeface="Times New Roman" panose="02020603050405020304" pitchFamily="18" charset="0"/>
                <a:cs typeface="Times New Roman" panose="02020603050405020304" pitchFamily="18" charset="0"/>
              </a:rPr>
              <a:t>Also we have studied about implementing A* in Simulation tools like Unreal Engine using Blender etc.</a:t>
            </a:r>
            <a:endParaRPr lang="en-US">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523745" y="136778"/>
            <a:ext cx="6063488" cy="384175"/>
          </a:xfrm>
        </p:spPr>
        <p:txBody>
          <a:bodyPr/>
          <a:p>
            <a:pPr algn="ctr"/>
            <a:r>
              <a:rPr lang="en-US"/>
              <a:t>IMPLEMENTATION CODE</a:t>
            </a:r>
            <a:endParaRPr lang="en-US"/>
          </a:p>
        </p:txBody>
      </p:sp>
      <p:sp>
        <p:nvSpPr>
          <p:cNvPr id="5" name="Text Box 4"/>
          <p:cNvSpPr txBox="1"/>
          <p:nvPr/>
        </p:nvSpPr>
        <p:spPr>
          <a:xfrm>
            <a:off x="1143000" y="746125"/>
            <a:ext cx="7103745" cy="3881755"/>
          </a:xfrm>
          <a:prstGeom prst="rect">
            <a:avLst/>
          </a:prstGeom>
          <a:noFill/>
        </p:spPr>
        <p:txBody>
          <a:bodyPr wrap="square" rtlCol="0" anchor="t">
            <a:noAutofit/>
          </a:bodyPr>
          <a:p>
            <a:r>
              <a:rPr lang="en-US" altLang="en-US" sz="1400"/>
              <a:t>TArray&lt;AStarNode*&gt; AStarAlgorithm::FindPath(AStarNode* StartNode, AStarNode* EndNode)</a:t>
            </a:r>
            <a:endParaRPr lang="en-US" altLang="en-US" sz="1400"/>
          </a:p>
          <a:p>
            <a:r>
              <a:rPr lang="en-US" altLang="en-US" sz="1400"/>
              <a:t>{</a:t>
            </a:r>
            <a:endParaRPr lang="en-US" altLang="en-US" sz="1400"/>
          </a:p>
          <a:p>
            <a:r>
              <a:rPr lang="en-US" altLang="en-US" sz="1400"/>
              <a:t>    OpenList.Add(StartNode);</a:t>
            </a:r>
            <a:endParaRPr lang="en-US" altLang="en-US" sz="1400"/>
          </a:p>
          <a:p>
            <a:endParaRPr lang="en-US" altLang="en-US" sz="1400"/>
          </a:p>
          <a:p>
            <a:r>
              <a:rPr lang="en-US" altLang="en-US" sz="1400"/>
              <a:t>    AStarNode* EndNode = GetNodeByCoordinates(TargetX, TargetY);</a:t>
            </a:r>
            <a:endParaRPr lang="en-US" altLang="en-US" sz="1400"/>
          </a:p>
          <a:p>
            <a:r>
              <a:rPr lang="en-US" altLang="en-US" sz="1400"/>
              <a:t>    if (EndNode == nullptr)</a:t>
            </a:r>
            <a:endParaRPr lang="en-US" altLang="en-US" sz="1400"/>
          </a:p>
          <a:p>
            <a:r>
              <a:rPr lang="en-US" altLang="en-US" sz="1400"/>
              <a:t>    {</a:t>
            </a:r>
            <a:endParaRPr lang="en-US" altLang="en-US" sz="1400"/>
          </a:p>
          <a:p>
            <a:r>
              <a:rPr lang="en-US" altLang="en-US" sz="1400"/>
              <a:t>        UE_LOG(LogTemp, Error, TEXT("EndNode is null!"));</a:t>
            </a:r>
            <a:endParaRPr lang="en-US" altLang="en-US" sz="1400"/>
          </a:p>
          <a:p>
            <a:r>
              <a:rPr lang="en-US" altLang="en-US" sz="1400"/>
              <a:t>        return TArray&lt;AStarNode*&gt;();</a:t>
            </a:r>
            <a:endParaRPr lang="en-US" altLang="en-US" sz="1400"/>
          </a:p>
          <a:p>
            <a:r>
              <a:rPr lang="en-US" altLang="en-US" sz="1400"/>
              <a:t>    }</a:t>
            </a:r>
            <a:endParaRPr lang="en-US" altLang="en-US" sz="1400"/>
          </a:p>
          <a:p>
            <a:r>
              <a:rPr lang="en-US" altLang="en-US" sz="1400"/>
              <a:t>    </a:t>
            </a:r>
            <a:endParaRPr lang="en-US" altLang="en-US" sz="1400"/>
          </a:p>
          <a:p>
            <a:r>
              <a:rPr lang="en-US" altLang="en-US" sz="1400"/>
              <a:t>    </a:t>
            </a:r>
            <a:r>
              <a:rPr lang="en-US" altLang="en-US" sz="1400">
                <a:sym typeface="+mn-ea"/>
              </a:rPr>
              <a:t>while (OpenList.Num() &gt; 0)</a:t>
            </a:r>
            <a:endParaRPr lang="en-US" altLang="en-US" sz="1400"/>
          </a:p>
          <a:p>
            <a:r>
              <a:rPr lang="en-US" altLang="en-US" sz="1400">
                <a:sym typeface="+mn-ea"/>
              </a:rPr>
              <a:t>    {</a:t>
            </a:r>
            <a:endParaRPr lang="en-US" altLang="en-US" sz="1400"/>
          </a:p>
          <a:p>
            <a:r>
              <a:rPr lang="en-US" altLang="en-US" sz="1400">
                <a:sym typeface="+mn-ea"/>
              </a:rPr>
              <a:t>        AStarNode* CurrentNode = OpenList[0];</a:t>
            </a:r>
            <a:endParaRPr lang="en-US" altLang="en-US" sz="1400">
              <a:sym typeface="+mn-ea"/>
            </a:endParaRPr>
          </a:p>
          <a:p>
            <a:r>
              <a:rPr lang="en-US" altLang="en-US" sz="1400">
                <a:sym typeface="+mn-ea"/>
              </a:rPr>
              <a:t>    </a:t>
            </a:r>
            <a:r>
              <a:rPr lang="en-US" altLang="en-US" sz="1400">
                <a:sym typeface="+mn-ea"/>
              </a:rPr>
              <a:t>for (AStarNode* Node : OpenList)</a:t>
            </a:r>
            <a:endParaRPr lang="en-US" altLang="en-US" sz="1400"/>
          </a:p>
          <a:p>
            <a:r>
              <a:rPr lang="en-US" altLang="en-US" sz="1400">
                <a:sym typeface="+mn-ea"/>
              </a:rPr>
              <a:t>        {</a:t>
            </a:r>
            <a:endParaRPr lang="en-US" altLang="en-US" sz="1400"/>
          </a:p>
          <a:p>
            <a:r>
              <a:rPr lang="en-US" altLang="en-US" sz="1400">
                <a:sym typeface="+mn-ea"/>
              </a:rPr>
              <a:t>            if (Node-&gt;FCost &lt; CurrentNode-&gt;FCost || (Node-&gt;FCost == CurrentNode-&gt;FCost &amp;&amp; Node-&gt;HCost &lt; CurrentNode-&gt;HCost))</a:t>
            </a:r>
            <a:endParaRPr lang="en-US" altLang="en-US" sz="1400"/>
          </a:p>
          <a:p>
            <a:endParaRPr lang="en-US" altLang="en-US" sz="1400"/>
          </a:p>
          <a:p>
            <a:r>
              <a:rPr lang="en-US" altLang="en-US" sz="1400">
                <a:sym typeface="+mn-ea"/>
              </a:rPr>
              <a:t>        </a:t>
            </a:r>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447800" y="365125"/>
            <a:ext cx="7402195" cy="3859530"/>
          </a:xfrm>
        </p:spPr>
        <p:txBody>
          <a:bodyPr>
            <a:noAutofit/>
          </a:bodyPr>
          <a:p>
            <a:r>
              <a:rPr lang="en-US" altLang="en-US" sz="1400">
                <a:sym typeface="+mn-ea"/>
              </a:rPr>
              <a:t>            {</a:t>
            </a:r>
            <a:endParaRPr lang="en-US" altLang="en-US" sz="1400"/>
          </a:p>
          <a:p>
            <a:r>
              <a:rPr lang="en-US" altLang="en-US" sz="1400">
                <a:sym typeface="+mn-ea"/>
              </a:rPr>
              <a:t>                CurrentNode = Node;</a:t>
            </a:r>
            <a:endParaRPr lang="en-US" altLang="en-US" sz="1400"/>
          </a:p>
          <a:p>
            <a:r>
              <a:rPr lang="en-US" altLang="en-US" sz="1400">
                <a:sym typeface="+mn-ea"/>
              </a:rPr>
              <a:t>            }</a:t>
            </a:r>
            <a:endParaRPr lang="en-US" altLang="en-US" sz="1400"/>
          </a:p>
          <a:p>
            <a:r>
              <a:rPr lang="en-US" altLang="en-US" sz="1400">
                <a:sym typeface="+mn-ea"/>
              </a:rPr>
              <a:t>        }</a:t>
            </a:r>
            <a:endParaRPr lang="en-US" altLang="en-US" sz="1400"/>
          </a:p>
          <a:p>
            <a:endParaRPr lang="en-US" altLang="en-US" sz="1400"/>
          </a:p>
          <a:p>
            <a:r>
              <a:rPr lang="en-US" altLang="en-US" sz="1400">
                <a:sym typeface="+mn-ea"/>
              </a:rPr>
              <a:t>        OpenList.Remove(CurrentNode);</a:t>
            </a:r>
            <a:endParaRPr lang="en-US" altLang="en-US" sz="1400"/>
          </a:p>
          <a:p>
            <a:r>
              <a:rPr lang="en-US" altLang="en-US" sz="1400">
                <a:sym typeface="+mn-ea"/>
              </a:rPr>
              <a:t>        ClosedList.Add(CurrentNode);</a:t>
            </a:r>
            <a:endParaRPr lang="en-US" altLang="en-US" sz="1400">
              <a:sym typeface="+mn-ea"/>
            </a:endParaRPr>
          </a:p>
          <a:p>
            <a:endParaRPr lang="en-US" altLang="en-US" sz="1400"/>
          </a:p>
          <a:p>
            <a:r>
              <a:rPr lang="en-US" altLang="en-US" sz="1400">
                <a:sym typeface="+mn-ea"/>
              </a:rPr>
              <a:t>        if (CurrentNode == EndNode) break;</a:t>
            </a:r>
            <a:endParaRPr lang="en-US" altLang="en-US" sz="1400"/>
          </a:p>
          <a:p>
            <a:r>
              <a:rPr lang="en-US" altLang="en-US" sz="1400">
                <a:sym typeface="+mn-ea"/>
              </a:rPr>
              <a:t>    }</a:t>
            </a:r>
            <a:endParaRPr lang="en-US" altLang="en-US" sz="1400"/>
          </a:p>
          <a:p>
            <a:endParaRPr lang="en-US" altLang="en-US" sz="1400"/>
          </a:p>
          <a:p>
            <a:r>
              <a:rPr lang="en-US" altLang="en-US" sz="1400">
                <a:sym typeface="+mn-ea"/>
              </a:rPr>
              <a:t>    TArray&lt;AStarNode*&gt; Path;</a:t>
            </a:r>
            <a:endParaRPr lang="en-US" altLang="en-US" sz="1400"/>
          </a:p>
          <a:p>
            <a:r>
              <a:rPr lang="en-US" altLang="en-US" sz="1400">
                <a:sym typeface="+mn-ea"/>
              </a:rPr>
              <a:t>    AStarNode* Node = EndNode;</a:t>
            </a:r>
            <a:endParaRPr lang="en-US" altLang="en-US" sz="1400"/>
          </a:p>
          <a:p>
            <a:r>
              <a:rPr lang="en-US" altLang="en-US" sz="1400">
                <a:sym typeface="+mn-ea"/>
              </a:rPr>
              <a:t>    while (Node != nullptr)</a:t>
            </a:r>
            <a:endParaRPr lang="en-US" altLang="en-US" sz="1400"/>
          </a:p>
          <a:p>
            <a:r>
              <a:rPr lang="en-US" altLang="en-US" sz="1400">
                <a:sym typeface="+mn-ea"/>
              </a:rPr>
              <a:t>    {</a:t>
            </a:r>
            <a:endParaRPr lang="en-US" altLang="en-US" sz="1400"/>
          </a:p>
          <a:p>
            <a:r>
              <a:rPr lang="en-US" altLang="en-US" sz="1400">
                <a:sym typeface="+mn-ea"/>
              </a:rPr>
              <a:t>        Path.Add(Node);</a:t>
            </a:r>
            <a:endParaRPr lang="en-US" altLang="en-US" sz="1400"/>
          </a:p>
          <a:p>
            <a:r>
              <a:rPr lang="en-US" altLang="en-US" sz="1400">
                <a:sym typeface="+mn-ea"/>
              </a:rPr>
              <a:t>        Node = Node-&gt;Parent;</a:t>
            </a:r>
            <a:endParaRPr lang="en-US" altLang="en-US" sz="1400"/>
          </a:p>
          <a:p>
            <a:r>
              <a:rPr lang="en-US" altLang="en-US" sz="1400">
                <a:sym typeface="+mn-ea"/>
              </a:rPr>
              <a:t>    }</a:t>
            </a:r>
            <a:endParaRPr lang="en-US" altLang="en-US" sz="1400"/>
          </a:p>
          <a:p>
            <a:r>
              <a:rPr lang="en-US" altLang="en-US" sz="1400">
                <a:sym typeface="+mn-ea"/>
              </a:rPr>
              <a:t>    Algo::Reverse(Path);</a:t>
            </a:r>
            <a:endParaRPr lang="en-US" altLang="en-US" sz="1400"/>
          </a:p>
          <a:p>
            <a:r>
              <a:rPr lang="en-US" altLang="en-US" sz="1400">
                <a:sym typeface="+mn-ea"/>
              </a:rPr>
              <a:t>    return Path;</a:t>
            </a:r>
            <a:endParaRPr lang="en-US" altLang="en-US" sz="1400"/>
          </a:p>
          <a:p>
            <a:r>
              <a:rPr lang="en-US" altLang="en-US" sz="1400">
                <a:sym typeface="+mn-ea"/>
              </a:rPr>
              <a:t>}</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523745" y="136778"/>
            <a:ext cx="6063488" cy="384175"/>
          </a:xfrm>
        </p:spPr>
        <p:txBody>
          <a:bodyPr/>
          <a:p>
            <a:pPr algn="ctr"/>
            <a:r>
              <a:rPr lang="en-US"/>
              <a:t>RESULTS</a:t>
            </a:r>
            <a:endParaRPr lang="en-US"/>
          </a:p>
        </p:txBody>
      </p:sp>
      <p:pic>
        <p:nvPicPr>
          <p:cNvPr id="6" name="Picture 1"/>
          <p:cNvPicPr>
            <a:picLocks noChangeAspect="1"/>
          </p:cNvPicPr>
          <p:nvPr/>
        </p:nvPicPr>
        <p:blipFill>
          <a:blip r:embed="rId1"/>
          <a:stretch>
            <a:fillRect/>
          </a:stretch>
        </p:blipFill>
        <p:spPr>
          <a:xfrm>
            <a:off x="990600" y="822325"/>
            <a:ext cx="6843395" cy="38500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2"/>
          <p:cNvPicPr>
            <a:picLocks noChangeAspect="1"/>
          </p:cNvPicPr>
          <p:nvPr/>
        </p:nvPicPr>
        <p:blipFill>
          <a:blip r:embed="rId1"/>
          <a:stretch>
            <a:fillRect/>
          </a:stretch>
        </p:blipFill>
        <p:spPr>
          <a:xfrm>
            <a:off x="388620" y="136525"/>
            <a:ext cx="7994015" cy="2250440"/>
          </a:xfrm>
          <a:prstGeom prst="rect">
            <a:avLst/>
          </a:prstGeom>
          <a:noFill/>
          <a:ln>
            <a:noFill/>
          </a:ln>
        </p:spPr>
      </p:pic>
      <p:pic>
        <p:nvPicPr>
          <p:cNvPr id="5" name="Picture 4"/>
          <p:cNvPicPr>
            <a:picLocks noChangeAspect="1"/>
          </p:cNvPicPr>
          <p:nvPr/>
        </p:nvPicPr>
        <p:blipFill>
          <a:blip r:embed="rId2"/>
          <a:stretch>
            <a:fillRect/>
          </a:stretch>
        </p:blipFill>
        <p:spPr>
          <a:xfrm>
            <a:off x="381635" y="2574925"/>
            <a:ext cx="7985760" cy="2459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1655" y="515238"/>
            <a:ext cx="6063488" cy="396904"/>
          </a:xfrm>
          <a:prstGeom prst="rect">
            <a:avLst/>
          </a:prstGeom>
        </p:spPr>
        <p:txBody>
          <a:bodyPr vert="horz" wrap="square" lIns="0" tIns="12065" rIns="0" bIns="0" rtlCol="0">
            <a:spAutoFit/>
          </a:bodyPr>
          <a:lstStyle/>
          <a:p>
            <a:pPr marL="2055495">
              <a:lnSpc>
                <a:spcPct val="100000"/>
              </a:lnSpc>
              <a:spcBef>
                <a:spcPts val="95"/>
              </a:spcBef>
            </a:pPr>
            <a:r>
              <a:rPr spc="-10" dirty="0"/>
              <a:t>REFERENCE</a:t>
            </a:r>
            <a:r>
              <a:rPr lang="en-US" spc="-10" dirty="0"/>
              <a:t>S</a:t>
            </a:r>
            <a:endParaRPr spc="-10" dirty="0"/>
          </a:p>
        </p:txBody>
      </p:sp>
      <p:sp>
        <p:nvSpPr>
          <p:cNvPr id="3" name="object 3"/>
          <p:cNvSpPr txBox="1">
            <a:spLocks noGrp="1"/>
          </p:cNvSpPr>
          <p:nvPr>
            <p:ph type="body" idx="1"/>
          </p:nvPr>
        </p:nvSpPr>
        <p:spPr>
          <a:xfrm>
            <a:off x="390550" y="1199595"/>
            <a:ext cx="8308340" cy="3652520"/>
          </a:xfrm>
          <a:prstGeom prst="rect">
            <a:avLst/>
          </a:prstGeom>
        </p:spPr>
        <p:txBody>
          <a:bodyPr vert="horz" wrap="square" lIns="0" tIns="51435" rIns="0" bIns="0" rtlCol="0">
            <a:spAutoFit/>
          </a:bodyPr>
          <a:lstStyle/>
          <a:p>
            <a:pPr marL="285750" indent="-285750" algn="l">
              <a:buFont typeface="Arial" panose="020B0604020202020204" pitchFamily="34" charset="0"/>
              <a:buChar char="•"/>
            </a:pPr>
            <a:r>
              <a:rPr lang="en-IN" sz="1800" b="0" i="0" dirty="0" err="1">
                <a:effectLst/>
                <a:latin typeface="Times New Roman" panose="02020603050405020304" pitchFamily="18" charset="0"/>
                <a:cs typeface="Times New Roman" panose="02020603050405020304" pitchFamily="18" charset="0"/>
              </a:rPr>
              <a:t>IntechOpen</a:t>
            </a:r>
            <a:r>
              <a:rPr lang="en-IN" sz="1800" b="0" i="0" dirty="0">
                <a:effectLst/>
                <a:latin typeface="Times New Roman" panose="02020603050405020304" pitchFamily="18" charset="0"/>
                <a:cs typeface="Times New Roman" panose="02020603050405020304" pitchFamily="18" charset="0"/>
              </a:rPr>
              <a:t>. (2023). Nanotechnology in Drug Delivery.</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Journal of Nanobiotechnology. (2023). Nano based drug delivery systems: recent developments.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PMC. (2023). Applications of nanoparticle systems in drug delivery technology.</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err="1">
                <a:effectLst/>
                <a:latin typeface="Times New Roman" panose="02020603050405020304" pitchFamily="18" charset="0"/>
                <a:cs typeface="Times New Roman" panose="02020603050405020304" pitchFamily="18" charset="0"/>
              </a:rPr>
              <a:t>Spandidos</a:t>
            </a:r>
            <a:r>
              <a:rPr lang="en-IN" sz="1800" b="0" i="0" dirty="0">
                <a:effectLst/>
                <a:latin typeface="Times New Roman" panose="02020603050405020304" pitchFamily="18" charset="0"/>
                <a:cs typeface="Times New Roman" panose="02020603050405020304" pitchFamily="18" charset="0"/>
              </a:rPr>
              <a:t> Publications. (2021). Nanotechnology and its use in imaging and drug delivery.</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Wiley Online Library. (2021). The emerging role of nanotechnology in cell and organ transplantation.</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Nano Convergence. (2021). Organ-on-a-chip technology for nanoparticle research.</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PMC. (2016). Principles of nanoparticle design for overcoming biological barriers to drug delivery.</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Nature Reviews Drug Discovery. (2020). Advances in nanomedicine for targeted therapy.</a:t>
            </a:r>
            <a:endParaRPr lang="en-IN" sz="18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0550" y="486894"/>
            <a:ext cx="8345170" cy="3652520"/>
          </a:xfrm>
          <a:prstGeom prst="rect">
            <a:avLst/>
          </a:prstGeom>
        </p:spPr>
        <p:txBody>
          <a:bodyPr vert="horz" wrap="square" lIns="0" tIns="52069" rIns="0" bIns="0" rtlCol="0">
            <a:spAutoFit/>
          </a:bodyPr>
          <a:lstStyle/>
          <a:p>
            <a:pPr marL="285750" indent="-285750" algn="l">
              <a:buFont typeface="Arial" panose="020B0604020202020204" pitchFamily="34" charset="0"/>
              <a:buChar char="•"/>
            </a:pPr>
            <a:r>
              <a:rPr lang="en-US" sz="1800" spc="-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r>
              <a:rPr lang="en-IN" sz="1800" b="0" i="0" dirty="0">
                <a:effectLst/>
                <a:latin typeface="Times New Roman" panose="02020603050405020304" pitchFamily="18" charset="0"/>
                <a:cs typeface="Times New Roman" panose="02020603050405020304" pitchFamily="18" charset="0"/>
              </a:rPr>
              <a:t>Advanced Drug Delivery Reviews. (2019). Nanoparticles as drug delivery systems: A review.</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ACS Nano. (2018). Recent advances in nanocarrier-based drug delivery systems.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Molecular Pharmaceutics. (2017). Design considerations for nanoparticles as drug carriers.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Nature Biotechnology. (2016). Targeted drug delivery using nanoparticles: Current trends and future directions.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Journal of Controlled Release. (2015). Nanoparticles for targeted therapy: Advances and challenges.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Biomaterials Science. (2014). Engineering nanoparticles for targeted drug delivery applications.</a:t>
            </a:r>
            <a:endParaRPr lang="en-IN" sz="18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dirty="0">
                <a:effectLst/>
                <a:latin typeface="Times New Roman" panose="02020603050405020304" pitchFamily="18" charset="0"/>
                <a:cs typeface="Times New Roman" panose="02020603050405020304" pitchFamily="18" charset="0"/>
              </a:rPr>
              <a:t>Trends in Biotechnology. (2013). The role of nanotechnology in biomedical applications.</a:t>
            </a:r>
            <a:endParaRPr lang="en-IN" sz="18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5890" y="2067255"/>
            <a:ext cx="2099945" cy="454025"/>
          </a:xfrm>
          <a:prstGeom prst="rect">
            <a:avLst/>
          </a:prstGeom>
        </p:spPr>
        <p:txBody>
          <a:bodyPr vert="horz" wrap="square" lIns="0" tIns="13970" rIns="0" bIns="0" rtlCol="0">
            <a:spAutoFit/>
          </a:bodyPr>
          <a:lstStyle/>
          <a:p>
            <a:pPr marL="12700">
              <a:lnSpc>
                <a:spcPct val="100000"/>
              </a:lnSpc>
              <a:spcBef>
                <a:spcPts val="110"/>
              </a:spcBef>
            </a:pPr>
            <a:r>
              <a:rPr sz="2800" dirty="0"/>
              <a:t>THANK</a:t>
            </a:r>
            <a:r>
              <a:rPr sz="2800" spc="-15" dirty="0"/>
              <a:t> </a:t>
            </a:r>
            <a:r>
              <a:rPr sz="2800" spc="-25" dirty="0"/>
              <a:t>YOU</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17525"/>
            <a:ext cx="8522335" cy="396240"/>
          </a:xfrm>
          <a:prstGeom prst="rect">
            <a:avLst/>
          </a:prstGeom>
        </p:spPr>
        <p:txBody>
          <a:bodyPr vert="horz" wrap="square" lIns="0" tIns="12065" rIns="0" bIns="0" rtlCol="0">
            <a:spAutoFit/>
          </a:bodyPr>
          <a:lstStyle/>
          <a:p>
            <a:pPr marL="2186305" algn="l">
              <a:lnSpc>
                <a:spcPct val="100000"/>
              </a:lnSpc>
              <a:spcBef>
                <a:spcPts val="95"/>
              </a:spcBef>
            </a:pPr>
            <a:r>
              <a:rPr spc="-10" dirty="0">
                <a:latin typeface="Microsoft Sans Serif" panose="020B0604020202020204" pitchFamily="34" charset="0"/>
                <a:cs typeface="Microsoft Sans Serif" panose="020B0604020202020204" pitchFamily="34" charset="0"/>
              </a:rPr>
              <a:t>ABSTRACT</a:t>
            </a:r>
            <a:r>
              <a:rPr lang="en-US" spc="-10" dirty="0">
                <a:latin typeface="Microsoft Sans Serif" panose="020B0604020202020204" pitchFamily="34" charset="0"/>
                <a:cs typeface="Microsoft Sans Serif" panose="020B0604020202020204" pitchFamily="34" charset="0"/>
              </a:rPr>
              <a:t> </a:t>
            </a:r>
            <a:r>
              <a:rPr lang="en-US" spc="-10" dirty="0">
                <a:latin typeface="Microsoft Sans Serif" panose="020B0604020202020204" pitchFamily="34" charset="0"/>
                <a:cs typeface="Microsoft Sans Serif" panose="020B0604020202020204" pitchFamily="34" charset="0"/>
              </a:rPr>
              <a:t>AND KEYWORDS</a:t>
            </a:r>
            <a:endParaRPr lang="en-US" spc="-10" dirty="0">
              <a:latin typeface="Microsoft Sans Serif" panose="020B0604020202020204" pitchFamily="34" charset="0"/>
              <a:cs typeface="Microsoft Sans Serif" panose="020B0604020202020204" pitchFamily="34" charset="0"/>
            </a:endParaRPr>
          </a:p>
        </p:txBody>
      </p:sp>
      <p:sp>
        <p:nvSpPr>
          <p:cNvPr id="3" name="object 3"/>
          <p:cNvSpPr txBox="1">
            <a:spLocks noGrp="1"/>
          </p:cNvSpPr>
          <p:nvPr>
            <p:ph type="body" idx="1"/>
          </p:nvPr>
        </p:nvSpPr>
        <p:spPr>
          <a:xfrm>
            <a:off x="390550" y="1199595"/>
            <a:ext cx="8308340" cy="2449195"/>
          </a:xfrm>
          <a:prstGeom prst="rect">
            <a:avLst/>
          </a:prstGeom>
        </p:spPr>
        <p:txBody>
          <a:bodyPr vert="horz" wrap="square" lIns="0" tIns="10795" rIns="0" bIns="0" rtlCol="0">
            <a:spAutoFit/>
          </a:bodyPr>
          <a:lstStyle/>
          <a:p>
            <a:pPr marL="298450" marR="5080" indent="-285750">
              <a:lnSpc>
                <a:spcPct val="115000"/>
              </a:lnSpc>
              <a:spcBef>
                <a:spcPts val="85"/>
              </a:spcBef>
              <a:buFont typeface="Arial" panose="020B0604020202020204" pitchFamily="34" charset="0"/>
              <a:buChar char="•"/>
            </a:pPr>
            <a:r>
              <a:rPr>
                <a:latin typeface="Times New Roman" panose="02020603050405020304" pitchFamily="18" charset="0"/>
                <a:cs typeface="Times New Roman" panose="02020603050405020304" pitchFamily="18" charset="0"/>
                <a:sym typeface="+mn-ea"/>
              </a:rPr>
              <a:t>Overview of pathfinding algorithms (A* algorithm) for navigating nanoparticles to target organs for improved therapeutic efficacy</a:t>
            </a:r>
            <a:r>
              <a:rPr lang="en-US" dirty="0">
                <a:latin typeface="Times New Roman" panose="02020603050405020304" pitchFamily="18" charset="0"/>
                <a:cs typeface="Times New Roman" panose="02020603050405020304" pitchFamily="18" charset="0"/>
              </a:rPr>
              <a:t>. With advancements in nanomedicine, the precision of nanoparticle delivery is crucial for improving therapeutic efficacy and minimizing side effects.</a:t>
            </a:r>
            <a:endParaRPr lang="en-US" dirty="0">
              <a:latin typeface="Times New Roman" panose="02020603050405020304" pitchFamily="18" charset="0"/>
              <a:cs typeface="Times New Roman" panose="02020603050405020304" pitchFamily="18" charset="0"/>
            </a:endParaRPr>
          </a:p>
          <a:p>
            <a:pPr marL="298450" marR="5080" indent="-285750">
              <a:lnSpc>
                <a:spcPct val="115000"/>
              </a:lnSpc>
              <a:spcBef>
                <a:spcPts val="85"/>
              </a:spcBef>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98450" marR="5080" indent="-285750">
              <a:lnSpc>
                <a:spcPct val="115000"/>
              </a:lnSpc>
              <a:spcBef>
                <a:spcPts val="85"/>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Keywords : </a:t>
            </a:r>
            <a:r>
              <a:rPr>
                <a:latin typeface="Times New Roman" panose="02020603050405020304" pitchFamily="18" charset="0"/>
                <a:cs typeface="Times New Roman" panose="02020603050405020304" pitchFamily="18" charset="0"/>
                <a:sym typeface="+mn-ea"/>
              </a:rPr>
              <a:t>Nanomedicine, nanoparticle delivery, A* algorithm, pathfinding, targeted therapy</a:t>
            </a:r>
            <a:r>
              <a:rPr lang="en-US">
                <a:latin typeface="Times New Roman" panose="02020603050405020304" pitchFamily="18" charset="0"/>
                <a:cs typeface="Times New Roman" panose="02020603050405020304" pitchFamily="18" charset="0"/>
                <a:sym typeface="+mn-ea"/>
              </a:rPr>
              <a:t>.</a:t>
            </a:r>
            <a:endParaRPr lang="en-US" dirty="0">
              <a:latin typeface="Times New Roman" panose="02020603050405020304" pitchFamily="18" charset="0"/>
              <a:cs typeface="Times New Roman" panose="02020603050405020304" pitchFamily="18" charset="0"/>
            </a:endParaRPr>
          </a:p>
          <a:p>
            <a:pPr marL="12700" marR="5080">
              <a:lnSpc>
                <a:spcPct val="115000"/>
              </a:lnSpc>
              <a:spcBef>
                <a:spcPts val="85"/>
              </a:spcBef>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814195">
              <a:lnSpc>
                <a:spcPct val="100000"/>
              </a:lnSpc>
              <a:spcBef>
                <a:spcPts val="95"/>
              </a:spcBef>
            </a:pPr>
            <a:r>
              <a:rPr spc="-10" dirty="0"/>
              <a:t>INTRODUCTION</a:t>
            </a:r>
            <a:endParaRPr spc="-10" dirty="0"/>
          </a:p>
        </p:txBody>
      </p:sp>
      <p:sp>
        <p:nvSpPr>
          <p:cNvPr id="3" name="object 3"/>
          <p:cNvSpPr txBox="1"/>
          <p:nvPr/>
        </p:nvSpPr>
        <p:spPr>
          <a:xfrm>
            <a:off x="388619" y="1126107"/>
            <a:ext cx="8366759" cy="2692400"/>
          </a:xfrm>
          <a:prstGeom prst="rect">
            <a:avLst/>
          </a:prstGeom>
        </p:spPr>
        <p:txBody>
          <a:bodyPr vert="horz" wrap="square" lIns="0" tIns="12700" rIns="0" bIns="0" rtlCol="0">
            <a:spAutoFit/>
          </a:bodyPr>
          <a:lstStyle/>
          <a:p>
            <a:pPr marL="299085" indent="-286385">
              <a:lnSpc>
                <a:spcPct val="100000"/>
              </a:lnSpc>
              <a:spcBef>
                <a:spcPts val="100"/>
              </a:spcBef>
              <a:buClr>
                <a:srgbClr val="585858"/>
              </a:buClr>
              <a:buChar char="•"/>
              <a:tabLst>
                <a:tab pos="299085" algn="l"/>
              </a:tabLst>
            </a:pPr>
            <a:r>
              <a:rPr lang="en-US" sz="1700" dirty="0">
                <a:latin typeface="Times New Roman" panose="02020603050405020304" pitchFamily="18" charset="0"/>
                <a:cs typeface="Times New Roman" panose="02020603050405020304" pitchFamily="18" charset="0"/>
              </a:rPr>
              <a:t>Nanotechnology has revolutionized medicine, offering new approaches to diagnostics, treatment, and drug delivery systems designed to carry therapeutic agents directly to diseased tissues, reducing the systemic side effects associated with conventional drugs</a:t>
            </a:r>
            <a:endParaRPr lang="en-US" sz="1700" dirty="0">
              <a:latin typeface="Times New Roman" panose="02020603050405020304" pitchFamily="18" charset="0"/>
              <a:cs typeface="Times New Roman" panose="02020603050405020304" pitchFamily="18" charset="0"/>
            </a:endParaRPr>
          </a:p>
          <a:p>
            <a:pPr marL="299085" indent="-286385">
              <a:lnSpc>
                <a:spcPct val="100000"/>
              </a:lnSpc>
              <a:spcBef>
                <a:spcPts val="100"/>
              </a:spcBef>
              <a:buClr>
                <a:srgbClr val="585858"/>
              </a:buClr>
              <a:buChar char="•"/>
              <a:tabLst>
                <a:tab pos="299085" algn="l"/>
              </a:tabLst>
            </a:pPr>
            <a:endParaRPr lang="en-US" sz="1700" dirty="0">
              <a:latin typeface="Times New Roman" panose="02020603050405020304" pitchFamily="18" charset="0"/>
              <a:cs typeface="Times New Roman" panose="02020603050405020304" pitchFamily="18" charset="0"/>
            </a:endParaRPr>
          </a:p>
          <a:p>
            <a:pPr marL="299085" indent="-286385">
              <a:lnSpc>
                <a:spcPct val="100000"/>
              </a:lnSpc>
              <a:spcBef>
                <a:spcPts val="100"/>
              </a:spcBef>
              <a:buClr>
                <a:srgbClr val="585858"/>
              </a:buClr>
              <a:buChar char="•"/>
              <a:tabLst>
                <a:tab pos="299085" algn="l"/>
              </a:tabLst>
            </a:pPr>
            <a:r>
              <a:rPr lang="en-US" sz="1700" dirty="0">
                <a:latin typeface="Times New Roman" panose="02020603050405020304" pitchFamily="18" charset="0"/>
                <a:cs typeface="Times New Roman" panose="02020603050405020304" pitchFamily="18" charset="0"/>
              </a:rPr>
              <a:t>Ensuring that nanoparticles reach specific organs or tissues without affecting healthy cells is vital for maximizing therapeutic benefits while minimizing toxicity.</a:t>
            </a:r>
            <a:endParaRPr lang="en-US" sz="1700" dirty="0">
              <a:latin typeface="Times New Roman" panose="02020603050405020304" pitchFamily="18" charset="0"/>
              <a:cs typeface="Times New Roman" panose="02020603050405020304" pitchFamily="18" charset="0"/>
            </a:endParaRPr>
          </a:p>
          <a:p>
            <a:pPr marL="299085" indent="-286385">
              <a:lnSpc>
                <a:spcPct val="100000"/>
              </a:lnSpc>
              <a:spcBef>
                <a:spcPts val="100"/>
              </a:spcBef>
              <a:buClr>
                <a:srgbClr val="585858"/>
              </a:buClr>
              <a:buChar char="•"/>
              <a:tabLst>
                <a:tab pos="299085" algn="l"/>
              </a:tabLst>
            </a:pPr>
            <a:endParaRPr lang="en-US" sz="1700" dirty="0">
              <a:latin typeface="Times New Roman" panose="02020603050405020304" pitchFamily="18" charset="0"/>
              <a:cs typeface="Times New Roman" panose="02020603050405020304" pitchFamily="18" charset="0"/>
            </a:endParaRPr>
          </a:p>
          <a:p>
            <a:pPr marL="299085" indent="-286385">
              <a:spcBef>
                <a:spcPts val="100"/>
              </a:spcBef>
              <a:buClr>
                <a:srgbClr val="585858"/>
              </a:buClr>
              <a:buFontTx/>
              <a:buChar char="•"/>
              <a:tabLst>
                <a:tab pos="299085" algn="l"/>
              </a:tabLst>
            </a:pPr>
            <a:r>
              <a:rPr lang="en-US" sz="1700" dirty="0">
                <a:latin typeface="Times New Roman" panose="02020603050405020304" pitchFamily="18" charset="0"/>
                <a:cs typeface="Times New Roman" panose="02020603050405020304" pitchFamily="18" charset="0"/>
              </a:rPr>
              <a:t>Biological barriers such as the blood-brain barrier, complex vasculature, and immune system responses make it difficult for nanoparticles to reach certain organs effectively.</a:t>
            </a:r>
            <a:endParaRPr lang="en-US" sz="1700" dirty="0">
              <a:latin typeface="Times New Roman" panose="02020603050405020304" pitchFamily="18" charset="0"/>
              <a:cs typeface="Times New Roman" panose="02020603050405020304" pitchFamily="18" charset="0"/>
            </a:endParaRPr>
          </a:p>
          <a:p>
            <a:pPr marL="299085" indent="-286385">
              <a:lnSpc>
                <a:spcPct val="100000"/>
              </a:lnSpc>
              <a:spcBef>
                <a:spcPts val="100"/>
              </a:spcBef>
              <a:buClr>
                <a:srgbClr val="585858"/>
              </a:buClr>
              <a:buChar char="•"/>
              <a:tabLst>
                <a:tab pos="299085" algn="l"/>
              </a:tabLst>
            </a:pP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4366" y="144272"/>
            <a:ext cx="3799840" cy="443865"/>
          </a:xfrm>
          <a:prstGeom prst="rect">
            <a:avLst/>
          </a:prstGeom>
        </p:spPr>
        <p:txBody>
          <a:bodyPr vert="horz" wrap="square" lIns="0" tIns="13335" rIns="0" bIns="0" rtlCol="0">
            <a:spAutoFit/>
          </a:bodyPr>
          <a:lstStyle/>
          <a:p>
            <a:pPr marL="12700">
              <a:lnSpc>
                <a:spcPct val="100000"/>
              </a:lnSpc>
              <a:spcBef>
                <a:spcPts val="105"/>
              </a:spcBef>
            </a:pPr>
            <a:r>
              <a:rPr sz="2800" dirty="0"/>
              <a:t>LITERATURE</a:t>
            </a:r>
            <a:r>
              <a:rPr sz="2800" spc="-50" dirty="0"/>
              <a:t> </a:t>
            </a:r>
            <a:r>
              <a:rPr lang="en-US" sz="2800" spc="-10" dirty="0"/>
              <a:t>REVIEW</a:t>
            </a:r>
            <a:endParaRPr lang="en-US" sz="2800" spc="-10" dirty="0"/>
          </a:p>
        </p:txBody>
      </p:sp>
      <p:graphicFrame>
        <p:nvGraphicFramePr>
          <p:cNvPr id="4" name="object 3"/>
          <p:cNvGraphicFramePr>
            <a:graphicFrameLocks noGrp="1"/>
          </p:cNvGraphicFramePr>
          <p:nvPr/>
        </p:nvGraphicFramePr>
        <p:xfrm>
          <a:off x="0" y="739330"/>
          <a:ext cx="9149077" cy="4373880"/>
        </p:xfrm>
        <a:graphic>
          <a:graphicData uri="http://schemas.openxmlformats.org/drawingml/2006/table">
            <a:tbl>
              <a:tblPr firstRow="1" bandRow="1">
                <a:tableStyleId>{2D5ABB26-0587-4C30-8999-92F81FD0307C}</a:tableStyleId>
              </a:tblPr>
              <a:tblGrid>
                <a:gridCol w="655320"/>
                <a:gridCol w="1176020"/>
                <a:gridCol w="915669"/>
                <a:gridCol w="528319"/>
                <a:gridCol w="848995"/>
                <a:gridCol w="1108077"/>
                <a:gridCol w="25400"/>
                <a:gridCol w="1066800"/>
                <a:gridCol w="990600"/>
                <a:gridCol w="914400"/>
                <a:gridCol w="919477"/>
              </a:tblGrid>
              <a:tr h="473075">
                <a:tc>
                  <a:txBody>
                    <a:bodyPr/>
                    <a:lstStyle/>
                    <a:p>
                      <a:pPr>
                        <a:lnSpc>
                          <a:spcPct val="100000"/>
                        </a:lnSpc>
                        <a:spcBef>
                          <a:spcPts val="435"/>
                        </a:spcBef>
                      </a:pPr>
                      <a:endParaRPr sz="800">
                        <a:latin typeface="Times New Roman" panose="02020603050405020304"/>
                        <a:cs typeface="Times New Roman" panose="02020603050405020304"/>
                      </a:endParaRPr>
                    </a:p>
                    <a:p>
                      <a:pPr marL="3175" algn="ctr">
                        <a:lnSpc>
                          <a:spcPct val="100000"/>
                        </a:lnSpc>
                      </a:pPr>
                      <a:r>
                        <a:rPr sz="800" b="1" spc="-20" dirty="0">
                          <a:latin typeface="Arial" panose="020B0604020202020204"/>
                          <a:cs typeface="Arial" panose="020B0604020202020204"/>
                        </a:rPr>
                        <a:t>S.NO</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algn="ctr">
                        <a:lnSpc>
                          <a:spcPct val="100000"/>
                        </a:lnSpc>
                      </a:pPr>
                      <a:r>
                        <a:rPr sz="800" b="1" spc="-10" dirty="0">
                          <a:latin typeface="Arial" panose="020B0604020202020204"/>
                          <a:cs typeface="Arial" panose="020B0604020202020204"/>
                        </a:rPr>
                        <a:t>TITLE</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marL="210820">
                        <a:lnSpc>
                          <a:spcPct val="100000"/>
                        </a:lnSpc>
                      </a:pPr>
                      <a:r>
                        <a:rPr sz="800" b="1" spc="-10" dirty="0">
                          <a:latin typeface="Arial" panose="020B0604020202020204"/>
                          <a:cs typeface="Arial" panose="020B0604020202020204"/>
                        </a:rPr>
                        <a:t>AUTHORS</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marL="123190">
                        <a:lnSpc>
                          <a:spcPct val="100000"/>
                        </a:lnSpc>
                      </a:pPr>
                      <a:r>
                        <a:rPr sz="800" b="1" spc="-20" dirty="0">
                          <a:latin typeface="Arial" panose="020B0604020202020204"/>
                          <a:cs typeface="Arial" panose="020B0604020202020204"/>
                        </a:rPr>
                        <a:t>YEAR</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marL="141605">
                        <a:lnSpc>
                          <a:spcPct val="100000"/>
                        </a:lnSpc>
                      </a:pPr>
                      <a:r>
                        <a:rPr sz="800" b="1" spc="-10" dirty="0">
                          <a:latin typeface="Arial" panose="020B0604020202020204"/>
                          <a:cs typeface="Arial" panose="020B0604020202020204"/>
                        </a:rPr>
                        <a:t>OBJECTIVE</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marL="141605">
                        <a:lnSpc>
                          <a:spcPct val="100000"/>
                        </a:lnSpc>
                      </a:pPr>
                      <a:r>
                        <a:rPr sz="800" b="1" spc="-10" dirty="0">
                          <a:latin typeface="Arial" panose="020B0604020202020204"/>
                          <a:cs typeface="Arial" panose="020B0604020202020204"/>
                        </a:rPr>
                        <a:t>METHODOLOGY</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dirty="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dirty="0">
                        <a:latin typeface="Times New Roman" panose="02020603050405020304"/>
                        <a:cs typeface="Times New Roman" panose="02020603050405020304"/>
                      </a:endParaRPr>
                    </a:p>
                    <a:p>
                      <a:pPr marL="136525">
                        <a:lnSpc>
                          <a:spcPct val="100000"/>
                        </a:lnSpc>
                      </a:pPr>
                      <a:r>
                        <a:rPr sz="800" b="1" spc="-10" dirty="0">
                          <a:latin typeface="Arial" panose="020B0604020202020204"/>
                          <a:cs typeface="Arial" panose="020B0604020202020204"/>
                        </a:rPr>
                        <a:t>FINDINGS</a:t>
                      </a:r>
                      <a:endParaRPr sz="800" dirty="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a:latin typeface="Times New Roman" panose="02020603050405020304"/>
                        <a:cs typeface="Times New Roman" panose="02020603050405020304"/>
                      </a:endParaRPr>
                    </a:p>
                    <a:p>
                      <a:pPr marL="121285">
                        <a:lnSpc>
                          <a:spcPct val="100000"/>
                        </a:lnSpc>
                      </a:pPr>
                      <a:r>
                        <a:rPr sz="800" b="1" spc="-10" dirty="0">
                          <a:latin typeface="Arial" panose="020B0604020202020204"/>
                          <a:cs typeface="Arial" panose="020B0604020202020204"/>
                        </a:rPr>
                        <a:t>RESULTS</a:t>
                      </a:r>
                      <a:endParaRPr sz="80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435"/>
                        </a:spcBef>
                      </a:pPr>
                      <a:endParaRPr sz="800" dirty="0">
                        <a:latin typeface="Times New Roman" panose="02020603050405020304"/>
                        <a:cs typeface="Times New Roman" panose="02020603050405020304"/>
                      </a:endParaRPr>
                    </a:p>
                    <a:p>
                      <a:pPr marL="133985">
                        <a:lnSpc>
                          <a:spcPct val="100000"/>
                        </a:lnSpc>
                      </a:pPr>
                      <a:r>
                        <a:rPr sz="800" b="1" spc="-10" dirty="0">
                          <a:latin typeface="Arial" panose="020B0604020202020204"/>
                          <a:cs typeface="Arial" panose="020B0604020202020204"/>
                        </a:rPr>
                        <a:t>LIMITATIONS</a:t>
                      </a:r>
                      <a:endParaRPr sz="800" dirty="0">
                        <a:latin typeface="Arial" panose="020B0604020202020204"/>
                        <a:cs typeface="Arial" panose="020B0604020202020204"/>
                      </a:endParaRPr>
                    </a:p>
                  </a:txBody>
                  <a:tcPr marL="0" marR="0" marT="5524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00660" marR="177800" indent="-12700">
                        <a:lnSpc>
                          <a:spcPct val="100000"/>
                        </a:lnSpc>
                        <a:spcBef>
                          <a:spcPts val="875"/>
                        </a:spcBef>
                      </a:pPr>
                      <a:r>
                        <a:rPr sz="800" b="1" spc="-20" dirty="0">
                          <a:latin typeface="Arial" panose="020B0604020202020204"/>
                          <a:cs typeface="Arial" panose="020B0604020202020204"/>
                        </a:rPr>
                        <a:t>FUTURE </a:t>
                      </a:r>
                      <a:r>
                        <a:rPr sz="800" b="1" spc="-10" dirty="0">
                          <a:latin typeface="Arial" panose="020B0604020202020204"/>
                          <a:cs typeface="Arial" panose="020B0604020202020204"/>
                        </a:rPr>
                        <a:t>WORKS</a:t>
                      </a:r>
                      <a:endParaRPr sz="800">
                        <a:latin typeface="Arial" panose="020B0604020202020204"/>
                        <a:cs typeface="Arial" panose="020B0604020202020204"/>
                      </a:endParaRPr>
                    </a:p>
                  </a:txBody>
                  <a:tcPr marL="0" marR="0" marT="1111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2011045">
                <a:tc>
                  <a:txBody>
                    <a:bodyPr/>
                    <a:lstStyle/>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spcBef>
                          <a:spcPts val="55"/>
                        </a:spcBef>
                      </a:pPr>
                      <a:endParaRPr sz="1000">
                        <a:latin typeface="Times New Roman" panose="02020603050405020304" pitchFamily="18" charset="0"/>
                        <a:cs typeface="Times New Roman" panose="02020603050405020304" pitchFamily="18" charset="0"/>
                      </a:endParaRPr>
                    </a:p>
                    <a:p>
                      <a:pPr algn="ctr">
                        <a:lnSpc>
                          <a:spcPct val="100000"/>
                        </a:lnSpc>
                        <a:spcBef>
                          <a:spcPts val="5"/>
                        </a:spcBef>
                      </a:pPr>
                      <a:r>
                        <a:rPr sz="1000" spc="-50" dirty="0">
                          <a:latin typeface="Times New Roman" panose="02020603050405020304" pitchFamily="18" charset="0"/>
                          <a:cs typeface="Times New Roman" panose="02020603050405020304" pitchFamily="18" charset="0"/>
                        </a:rPr>
                        <a:t>1</a:t>
                      </a:r>
                      <a:endParaRPr sz="100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197485" lvl="0" indent="0" defTabSz="914400" eaLnBrk="1" fontAlgn="auto" latinLnBrk="0" hangingPunct="1">
                        <a:lnSpc>
                          <a:spcPct val="100000"/>
                        </a:lnSpc>
                        <a:spcBef>
                          <a:spcPts val="695"/>
                        </a:spcBef>
                        <a:spcAft>
                          <a:spcPts val="0"/>
                        </a:spcAft>
                        <a:buClrTx/>
                        <a:buSzTx/>
                        <a:buFontTx/>
                        <a:buNone/>
                        <a:defRPr/>
                      </a:pPr>
                      <a:r>
                        <a:rPr lang="en-US" sz="1000" b="0" i="0" dirty="0">
                          <a:solidFill>
                            <a:schemeClr val="tx1"/>
                          </a:solidFill>
                          <a:effectLst/>
                          <a:latin typeface="Times New Roman" panose="02020603050405020304" pitchFamily="18" charset="0"/>
                          <a:ea typeface="+mn-ea"/>
                          <a:cs typeface="Times New Roman" panose="02020603050405020304" pitchFamily="18" charset="0"/>
                        </a:rPr>
                        <a:t>Applications of nanoparticle systems in drug delivery technology</a:t>
                      </a:r>
                      <a:endParaRPr lang="en-US" sz="1000" b="0" i="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35255">
                        <a:lnSpc>
                          <a:spcPct val="100000"/>
                        </a:lnSpc>
                        <a:spcBef>
                          <a:spcPts val="695"/>
                        </a:spcBef>
                      </a:pPr>
                      <a:r>
                        <a:rPr lang="en-IN" sz="1000" b="0" i="0" dirty="0">
                          <a:solidFill>
                            <a:schemeClr val="tx1"/>
                          </a:solidFill>
                          <a:effectLst/>
                          <a:latin typeface="Times New Roman" panose="02020603050405020304" pitchFamily="18" charset="0"/>
                          <a:ea typeface="+mn-ea"/>
                          <a:cs typeface="Times New Roman" panose="02020603050405020304" pitchFamily="18" charset="0"/>
                        </a:rPr>
                        <a:t>Syed A.A. Rizvi, Ayman M. Saleh</a:t>
                      </a:r>
                      <a:endParaRPr lang="en-IN" sz="1000" b="0" i="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695"/>
                        </a:spcBef>
                      </a:pPr>
                      <a:r>
                        <a:rPr sz="1000" spc="-20" dirty="0">
                          <a:latin typeface="Times New Roman" panose="02020603050405020304" pitchFamily="18" charset="0"/>
                          <a:cs typeface="Times New Roman" panose="02020603050405020304" pitchFamily="18" charset="0"/>
                        </a:rPr>
                        <a:t>201</a:t>
                      </a:r>
                      <a:r>
                        <a:rPr lang="en-US" sz="1000" spc="-20" dirty="0">
                          <a:latin typeface="Times New Roman" panose="02020603050405020304" pitchFamily="18" charset="0"/>
                          <a:cs typeface="Times New Roman" panose="02020603050405020304" pitchFamily="18" charset="0"/>
                        </a:rPr>
                        <a:t>8</a:t>
                      </a:r>
                      <a:endParaRPr sz="1000" spc="-2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40335">
                        <a:lnSpc>
                          <a:spcPct val="100000"/>
                        </a:lnSpc>
                        <a:spcBef>
                          <a:spcPts val="695"/>
                        </a:spcBef>
                      </a:pPr>
                      <a:r>
                        <a:rPr lang="en-US" sz="1000" spc="-10" dirty="0">
                          <a:latin typeface="Times New Roman" panose="02020603050405020304" pitchFamily="18" charset="0"/>
                          <a:cs typeface="Times New Roman" panose="02020603050405020304" pitchFamily="18" charset="0"/>
                        </a:rPr>
                        <a:t>To review the advancements in nanoparticle technology for drug delivery systems.</a:t>
                      </a:r>
                      <a:endParaRPr lang="en-US" sz="1000" spc="-1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marR="121920" indent="27305">
                        <a:lnSpc>
                          <a:spcPct val="100000"/>
                        </a:lnSpc>
                        <a:spcBef>
                          <a:spcPts val="695"/>
                        </a:spcBef>
                      </a:pPr>
                      <a:r>
                        <a:rPr lang="en-US" sz="1000" dirty="0">
                          <a:latin typeface="Times New Roman" panose="02020603050405020304" pitchFamily="18" charset="0"/>
                          <a:cs typeface="Times New Roman" panose="02020603050405020304" pitchFamily="18" charset="0"/>
                        </a:rPr>
                        <a:t>Literature review on nanoparticle applications and characteristics.</a:t>
                      </a:r>
                      <a:endParaRPr lang="en-US" sz="100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marR="128905">
                        <a:lnSpc>
                          <a:spcPct val="100000"/>
                        </a:lnSpc>
                        <a:spcBef>
                          <a:spcPts val="695"/>
                        </a:spcBef>
                      </a:pPr>
                      <a:endParaRPr sz="100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marR="111125" indent="27305">
                        <a:lnSpc>
                          <a:spcPct val="100000"/>
                        </a:lnSpc>
                        <a:spcBef>
                          <a:spcPts val="695"/>
                        </a:spcBef>
                      </a:pPr>
                      <a:r>
                        <a:rPr lang="en-US" sz="1000" spc="-10" dirty="0">
                          <a:latin typeface="Times New Roman" panose="02020603050405020304" pitchFamily="18" charset="0"/>
                          <a:cs typeface="Times New Roman" panose="02020603050405020304" pitchFamily="18" charset="0"/>
                        </a:rPr>
                        <a:t>Nanoparticles can enhance drug formulation and delivery, improving efficacy and reducing side effects.</a:t>
                      </a:r>
                      <a:endParaRPr lang="en-US" sz="1000" spc="-1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marR="107315">
                        <a:lnSpc>
                          <a:spcPct val="100000"/>
                        </a:lnSpc>
                        <a:spcBef>
                          <a:spcPts val="695"/>
                        </a:spcBef>
                      </a:pPr>
                      <a:r>
                        <a:rPr lang="en-US" sz="1000" dirty="0">
                          <a:latin typeface="Times New Roman" panose="02020603050405020304" pitchFamily="18" charset="0"/>
                          <a:cs typeface="Times New Roman" panose="02020603050405020304" pitchFamily="18" charset="0"/>
                        </a:rPr>
                        <a:t>Highlighted the role of size and surface properties in enhancing drug delivery efficiency.</a:t>
                      </a:r>
                      <a:endParaRPr lang="en-US" sz="100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980" marR="135255" indent="27305">
                        <a:lnSpc>
                          <a:spcPct val="100000"/>
                        </a:lnSpc>
                        <a:spcBef>
                          <a:spcPts val="695"/>
                        </a:spcBef>
                      </a:pPr>
                      <a:r>
                        <a:rPr lang="en-US" sz="1000" spc="-10" dirty="0">
                          <a:latin typeface="Times New Roman" panose="02020603050405020304" pitchFamily="18" charset="0"/>
                          <a:cs typeface="Times New Roman" panose="02020603050405020304" pitchFamily="18" charset="0"/>
                        </a:rPr>
                        <a:t>Limited focus on specific diseases; general overview may lack detailed insights into individual applications.</a:t>
                      </a:r>
                      <a:endParaRPr lang="en-US" sz="1000" spc="-1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980" marR="86995" indent="27305">
                        <a:lnSpc>
                          <a:spcPct val="100000"/>
                        </a:lnSpc>
                        <a:spcBef>
                          <a:spcPts val="695"/>
                        </a:spcBef>
                      </a:pPr>
                      <a:r>
                        <a:rPr lang="en-US" sz="1000" spc="-10" dirty="0">
                          <a:latin typeface="Times New Roman" panose="02020603050405020304" pitchFamily="18" charset="0"/>
                          <a:cs typeface="Times New Roman" panose="02020603050405020304" pitchFamily="18" charset="0"/>
                        </a:rPr>
                        <a:t>Future research should explore specific disease applications and optimize nanoparticle designs for targeted therapies.</a:t>
                      </a:r>
                      <a:endParaRPr lang="en-US" sz="1000" spc="-10" dirty="0">
                        <a:latin typeface="Times New Roman" panose="02020603050405020304" pitchFamily="18" charset="0"/>
                        <a:cs typeface="Times New Roman" panose="02020603050405020304" pitchFamily="18" charset="0"/>
                      </a:endParaRPr>
                    </a:p>
                  </a:txBody>
                  <a:tcPr marL="0" marR="0" marT="882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r h="1889760">
                <a:tc>
                  <a:txBody>
                    <a:bodyPr/>
                    <a:lstStyle/>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spcBef>
                          <a:spcPts val="505"/>
                        </a:spcBef>
                      </a:pPr>
                      <a:endParaRPr sz="1000">
                        <a:latin typeface="Times New Roman" panose="02020603050405020304" pitchFamily="18" charset="0"/>
                        <a:cs typeface="Times New Roman" panose="02020603050405020304" pitchFamily="18" charset="0"/>
                      </a:endParaRPr>
                    </a:p>
                    <a:p>
                      <a:pPr algn="ctr">
                        <a:lnSpc>
                          <a:spcPct val="100000"/>
                        </a:lnSpc>
                      </a:pPr>
                      <a:r>
                        <a:rPr sz="1000" spc="-50" dirty="0">
                          <a:latin typeface="Times New Roman" panose="02020603050405020304" pitchFamily="18" charset="0"/>
                          <a:cs typeface="Times New Roman" panose="02020603050405020304" pitchFamily="18" charset="0"/>
                        </a:rPr>
                        <a:t>2</a:t>
                      </a:r>
                      <a:endParaRPr sz="100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1440" marR="109220">
                        <a:lnSpc>
                          <a:spcPct val="100000"/>
                        </a:lnSpc>
                        <a:spcBef>
                          <a:spcPts val="700"/>
                        </a:spcBef>
                      </a:pPr>
                      <a:r>
                        <a:rPr lang="en-IN" sz="1000" dirty="0">
                          <a:latin typeface="Times New Roman" panose="02020603050405020304" pitchFamily="18" charset="0"/>
                          <a:cs typeface="Times New Roman" panose="02020603050405020304" pitchFamily="18" charset="0"/>
                        </a:rPr>
                        <a:t>Nanotechnology in Drug Delivery</a:t>
                      </a:r>
                      <a:endParaRPr lang="en-IN" sz="100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47955">
                        <a:lnSpc>
                          <a:spcPct val="100000"/>
                        </a:lnSpc>
                        <a:spcBef>
                          <a:spcPts val="700"/>
                        </a:spcBef>
                      </a:pPr>
                      <a:r>
                        <a:rPr lang="pt-BR" sz="1000" spc="-10" dirty="0">
                          <a:latin typeface="Times New Roman" panose="02020603050405020304" pitchFamily="18" charset="0"/>
                          <a:cs typeface="Times New Roman" panose="02020603050405020304" pitchFamily="18" charset="0"/>
                        </a:rPr>
                        <a:t>Tao S.L., Desai T.A.</a:t>
                      </a:r>
                      <a:endParaRPr lang="pt-BR" sz="1000" spc="-1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a:lnSpc>
                          <a:spcPct val="100000"/>
                        </a:lnSpc>
                        <a:spcBef>
                          <a:spcPts val="700"/>
                        </a:spcBef>
                      </a:pPr>
                      <a:r>
                        <a:rPr sz="1000" spc="-20" dirty="0">
                          <a:latin typeface="Times New Roman" panose="02020603050405020304" pitchFamily="18" charset="0"/>
                          <a:cs typeface="Times New Roman" panose="02020603050405020304" pitchFamily="18" charset="0"/>
                        </a:rPr>
                        <a:t>20</a:t>
                      </a:r>
                      <a:r>
                        <a:rPr lang="en-US" sz="1000" spc="-20" dirty="0">
                          <a:latin typeface="Times New Roman" panose="02020603050405020304" pitchFamily="18" charset="0"/>
                          <a:cs typeface="Times New Roman" panose="02020603050405020304" pitchFamily="18" charset="0"/>
                        </a:rPr>
                        <a:t>05</a:t>
                      </a:r>
                      <a:endParaRPr sz="1000" spc="-2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075" marR="101600" indent="27305">
                        <a:lnSpc>
                          <a:spcPct val="100000"/>
                        </a:lnSpc>
                        <a:spcBef>
                          <a:spcPts val="700"/>
                        </a:spcBef>
                      </a:pPr>
                      <a:r>
                        <a:rPr lang="en-US" sz="1000" spc="-10" dirty="0">
                          <a:latin typeface="Times New Roman" panose="02020603050405020304" pitchFamily="18" charset="0"/>
                          <a:cs typeface="Times New Roman" panose="02020603050405020304" pitchFamily="18" charset="0"/>
                        </a:rPr>
                        <a:t>To discuss various nanoparticle-based drug delivery systems and their characterization techniques.</a:t>
                      </a:r>
                      <a:endParaRPr lang="en-US" sz="1000" spc="-1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marR="102235">
                        <a:lnSpc>
                          <a:spcPct val="100000"/>
                        </a:lnSpc>
                        <a:spcBef>
                          <a:spcPts val="700"/>
                        </a:spcBef>
                      </a:pPr>
                      <a:r>
                        <a:rPr lang="en-US" sz="1000" b="0" i="0" dirty="0">
                          <a:solidFill>
                            <a:schemeClr val="tx1"/>
                          </a:solidFill>
                          <a:effectLst/>
                          <a:latin typeface="Times New Roman" panose="02020603050405020304" pitchFamily="18" charset="0"/>
                          <a:ea typeface="+mn-ea"/>
                          <a:cs typeface="Times New Roman" panose="02020603050405020304" pitchFamily="18" charset="0"/>
                        </a:rPr>
                        <a:t>Review of existing nanoparticle synthesis, characterization, and application methods.</a:t>
                      </a:r>
                      <a:endParaRPr lang="en-US" sz="1000" b="0" i="0" dirty="0">
                        <a:solidFill>
                          <a:schemeClr val="tx1"/>
                        </a:solidFill>
                        <a:effectLst/>
                        <a:latin typeface="Times New Roman" panose="02020603050405020304" pitchFamily="18" charset="0"/>
                        <a:ea typeface="+mn-ea"/>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marR="118745">
                        <a:lnSpc>
                          <a:spcPct val="100000"/>
                        </a:lnSpc>
                        <a:spcBef>
                          <a:spcPts val="700"/>
                        </a:spcBef>
                      </a:pPr>
                      <a:endParaRPr sz="100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a:lnSpc>
                          <a:spcPct val="100000"/>
                        </a:lnSpc>
                        <a:spcBef>
                          <a:spcPts val="700"/>
                        </a:spcBef>
                      </a:pPr>
                      <a:r>
                        <a:rPr lang="en-US" sz="1000" spc="-25" dirty="0">
                          <a:latin typeface="Times New Roman" panose="02020603050405020304" pitchFamily="18" charset="0"/>
                          <a:cs typeface="Times New Roman" panose="02020603050405020304" pitchFamily="18" charset="0"/>
                        </a:rPr>
                        <a:t>Various synthesis methods exist, each affecting the properties and efficacy of nanoparticles.</a:t>
                      </a:r>
                      <a:endParaRPr lang="en-US" sz="1000" spc="-25"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345" marR="97790">
                        <a:lnSpc>
                          <a:spcPct val="100000"/>
                        </a:lnSpc>
                        <a:spcBef>
                          <a:spcPts val="700"/>
                        </a:spcBef>
                      </a:pPr>
                      <a:r>
                        <a:rPr lang="en-US" sz="1000" dirty="0">
                          <a:latin typeface="Times New Roman" panose="02020603050405020304" pitchFamily="18" charset="0"/>
                          <a:cs typeface="Times New Roman" panose="02020603050405020304" pitchFamily="18" charset="0"/>
                        </a:rPr>
                        <a:t>Emphasized the importance of size, shape, and surface charge in determining drug release kinetics.</a:t>
                      </a:r>
                      <a:endParaRPr lang="en-US" sz="100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980" marR="153670" indent="27305">
                        <a:lnSpc>
                          <a:spcPct val="100000"/>
                        </a:lnSpc>
                        <a:spcBef>
                          <a:spcPts val="700"/>
                        </a:spcBef>
                      </a:pPr>
                      <a:r>
                        <a:rPr lang="en-US" sz="1000" spc="-10" dirty="0">
                          <a:latin typeface="Times New Roman" panose="02020603050405020304" pitchFamily="18" charset="0"/>
                          <a:cs typeface="Times New Roman" panose="02020603050405020304" pitchFamily="18" charset="0"/>
                        </a:rPr>
                        <a:t>Lack of comprehensive data on long-term stability and toxicity of nanoparticles.</a:t>
                      </a:r>
                      <a:endParaRPr lang="en-US" sz="1000" spc="-1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980" marR="100965" indent="27305">
                        <a:lnSpc>
                          <a:spcPct val="100000"/>
                        </a:lnSpc>
                        <a:spcBef>
                          <a:spcPts val="700"/>
                        </a:spcBef>
                      </a:pPr>
                      <a:r>
                        <a:rPr lang="en-US" sz="1000" dirty="0">
                          <a:latin typeface="Times New Roman" panose="02020603050405020304" pitchFamily="18" charset="0"/>
                          <a:cs typeface="Times New Roman" panose="02020603050405020304" pitchFamily="18" charset="0"/>
                        </a:rPr>
                        <a:t>Further studies needed to evaluate long-term effects and optimize synthesis methods for better performance</a:t>
                      </a:r>
                      <a:endParaRPr lang="en-US" sz="1000" dirty="0">
                        <a:latin typeface="Times New Roman" panose="02020603050405020304" pitchFamily="18" charset="0"/>
                        <a:cs typeface="Times New Roman" panose="02020603050405020304" pitchFamily="18" charset="0"/>
                      </a:endParaRPr>
                    </a:p>
                  </a:txBody>
                  <a:tcPr marL="0" marR="0" marT="889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2"/>
          <p:cNvGraphicFramePr>
            <a:graphicFrameLocks noGrp="1"/>
          </p:cNvGraphicFramePr>
          <p:nvPr/>
        </p:nvGraphicFramePr>
        <p:xfrm>
          <a:off x="0" y="0"/>
          <a:ext cx="9135743" cy="5104765"/>
        </p:xfrm>
        <a:graphic>
          <a:graphicData uri="http://schemas.openxmlformats.org/drawingml/2006/table">
            <a:tbl>
              <a:tblPr firstRow="1" bandRow="1">
                <a:tableStyleId>{2D5ABB26-0587-4C30-8999-92F81FD0307C}</a:tableStyleId>
              </a:tblPr>
              <a:tblGrid>
                <a:gridCol w="721360"/>
                <a:gridCol w="1107440"/>
                <a:gridCol w="990600"/>
                <a:gridCol w="457200"/>
                <a:gridCol w="949323"/>
                <a:gridCol w="1006477"/>
                <a:gridCol w="25400"/>
                <a:gridCol w="1143000"/>
                <a:gridCol w="838200"/>
                <a:gridCol w="762000"/>
                <a:gridCol w="1134743"/>
              </a:tblGrid>
              <a:tr h="1812925">
                <a:tc>
                  <a:txBody>
                    <a:bodyPr/>
                    <a:lstStyle/>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spcBef>
                          <a:spcPts val="445"/>
                        </a:spcBef>
                      </a:pPr>
                      <a:endParaRPr sz="900">
                        <a:latin typeface="Times New Roman" panose="02020603050405020304" pitchFamily="18" charset="0"/>
                        <a:cs typeface="Times New Roman" panose="02020603050405020304" pitchFamily="18" charset="0"/>
                      </a:endParaRPr>
                    </a:p>
                    <a:p>
                      <a:pPr algn="ctr">
                        <a:lnSpc>
                          <a:spcPct val="100000"/>
                        </a:lnSpc>
                      </a:pPr>
                      <a:r>
                        <a:rPr sz="900" spc="-50" dirty="0">
                          <a:latin typeface="Times New Roman" panose="02020603050405020304" pitchFamily="18" charset="0"/>
                          <a:cs typeface="Times New Roman" panose="02020603050405020304" pitchFamily="18" charset="0"/>
                        </a:rPr>
                        <a:t>3</a:t>
                      </a:r>
                      <a:endParaRPr sz="900">
                        <a:latin typeface="Times New Roman" panose="02020603050405020304" pitchFamily="18" charset="0"/>
                        <a:cs typeface="Times New Roman" panose="02020603050405020304" pitchFamily="18" charset="0"/>
                      </a:endParaRPr>
                    </a:p>
                  </a:txBody>
                  <a:tcPr marL="0" marR="0" marT="0" marB="0">
                    <a:lnL w="6350">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845"/>
                        </a:spcBef>
                      </a:pPr>
                      <a:endParaRPr sz="900" dirty="0">
                        <a:latin typeface="Times New Roman" panose="02020603050405020304" pitchFamily="18" charset="0"/>
                        <a:cs typeface="Times New Roman" panose="02020603050405020304" pitchFamily="18" charset="0"/>
                      </a:endParaRPr>
                    </a:p>
                    <a:p>
                      <a:pPr marL="91440" marR="163830">
                        <a:lnSpc>
                          <a:spcPct val="100000"/>
                        </a:lnSpc>
                      </a:pPr>
                      <a:r>
                        <a:rPr lang="en-US" sz="900" dirty="0">
                          <a:latin typeface="Times New Roman" panose="02020603050405020304" pitchFamily="18" charset="0"/>
                          <a:cs typeface="Times New Roman" panose="02020603050405020304" pitchFamily="18" charset="0"/>
                        </a:rPr>
                        <a:t>Perspective on nanoparticle technology for biomedical use</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260"/>
                        </a:spcBef>
                      </a:pPr>
                      <a:endParaRPr sz="900" dirty="0">
                        <a:latin typeface="Times New Roman" panose="02020603050405020304" pitchFamily="18" charset="0"/>
                        <a:cs typeface="Times New Roman" panose="02020603050405020304" pitchFamily="18" charset="0"/>
                      </a:endParaRPr>
                    </a:p>
                    <a:p>
                      <a:pPr marL="92075" marR="114935">
                        <a:lnSpc>
                          <a:spcPct val="100000"/>
                        </a:lnSpc>
                      </a:pPr>
                      <a:endParaRPr lang="en-US" sz="900" dirty="0">
                        <a:latin typeface="Times New Roman" panose="02020603050405020304" pitchFamily="18" charset="0"/>
                        <a:cs typeface="Times New Roman" panose="02020603050405020304" pitchFamily="18" charset="0"/>
                      </a:endParaRPr>
                    </a:p>
                    <a:p>
                      <a:pPr marL="92075" marR="114935">
                        <a:lnSpc>
                          <a:spcPct val="100000"/>
                        </a:lnSpc>
                      </a:pPr>
                      <a:endParaRPr lang="en-US" sz="900" dirty="0">
                        <a:latin typeface="Times New Roman" panose="02020603050405020304" pitchFamily="18" charset="0"/>
                        <a:cs typeface="Times New Roman" panose="02020603050405020304" pitchFamily="18" charset="0"/>
                      </a:endParaRPr>
                    </a:p>
                    <a:p>
                      <a:pPr marL="92075" marR="114935">
                        <a:lnSpc>
                          <a:spcPct val="100000"/>
                        </a:lnSpc>
                      </a:pPr>
                      <a:r>
                        <a:rPr lang="en-US" sz="900" dirty="0">
                          <a:latin typeface="Times New Roman" panose="02020603050405020304" pitchFamily="18" charset="0"/>
                          <a:cs typeface="Times New Roman" panose="02020603050405020304" pitchFamily="18" charset="0"/>
                        </a:rPr>
                        <a:t>Various Authors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445"/>
                        </a:spcBef>
                      </a:pPr>
                      <a:endParaRPr sz="900" dirty="0">
                        <a:latin typeface="Times New Roman" panose="02020603050405020304" pitchFamily="18" charset="0"/>
                        <a:cs typeface="Times New Roman" panose="02020603050405020304" pitchFamily="18" charset="0"/>
                      </a:endParaRPr>
                    </a:p>
                    <a:p>
                      <a:pPr marR="86995" algn="ctr">
                        <a:lnSpc>
                          <a:spcPct val="100000"/>
                        </a:lnSpc>
                      </a:pPr>
                      <a:r>
                        <a:rPr lang="en-IN" sz="900" spc="-20" dirty="0">
                          <a:latin typeface="Times New Roman" panose="02020603050405020304" pitchFamily="18" charset="0"/>
                          <a:cs typeface="Times New Roman" panose="02020603050405020304" pitchFamily="18" charset="0"/>
                        </a:rPr>
                        <a:t>2016</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marL="92710" marR="80645">
                        <a:lnSpc>
                          <a:spcPct val="100000"/>
                        </a:lnSpc>
                        <a:spcBef>
                          <a:spcPts val="665"/>
                        </a:spcBef>
                      </a:pPr>
                      <a:endParaRPr lang="en-US" sz="900" dirty="0">
                        <a:latin typeface="Times New Roman" panose="02020603050405020304" pitchFamily="18" charset="0"/>
                        <a:cs typeface="Times New Roman" panose="02020603050405020304" pitchFamily="18" charset="0"/>
                      </a:endParaRPr>
                    </a:p>
                    <a:p>
                      <a:pPr marL="92710" marR="80645">
                        <a:lnSpc>
                          <a:spcPct val="100000"/>
                        </a:lnSpc>
                        <a:spcBef>
                          <a:spcPts val="665"/>
                        </a:spcBef>
                      </a:pPr>
                      <a:r>
                        <a:rPr lang="en-US" sz="900" dirty="0">
                          <a:latin typeface="Times New Roman" panose="02020603050405020304" pitchFamily="18" charset="0"/>
                          <a:cs typeface="Times New Roman" panose="02020603050405020304" pitchFamily="18" charset="0"/>
                        </a:rPr>
                        <a:t>To provide an overview of nanostructured materials for diagnostics, drug delivery, and imaging.</a:t>
                      </a:r>
                      <a:endParaRPr lang="en-US" sz="900" dirty="0">
                        <a:latin typeface="Times New Roman" panose="02020603050405020304" pitchFamily="18" charset="0"/>
                        <a:cs typeface="Times New Roman" panose="02020603050405020304" pitchFamily="18" charset="0"/>
                      </a:endParaRPr>
                    </a:p>
                  </a:txBody>
                  <a:tcPr marL="0" marR="0" marT="84455"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spcBef>
                          <a:spcPts val="170"/>
                        </a:spcBef>
                      </a:pPr>
                      <a:endParaRPr lang="en-IN" sz="900" dirty="0">
                        <a:latin typeface="Times New Roman" panose="02020603050405020304" pitchFamily="18" charset="0"/>
                        <a:cs typeface="Times New Roman" panose="02020603050405020304" pitchFamily="18" charset="0"/>
                      </a:endParaRPr>
                    </a:p>
                    <a:p>
                      <a:pPr marL="92710" marR="89535">
                        <a:lnSpc>
                          <a:spcPct val="100000"/>
                        </a:lnSpc>
                      </a:pPr>
                      <a:endParaRPr lang="en-US" sz="900" spc="-10" dirty="0">
                        <a:latin typeface="Times New Roman" panose="02020603050405020304" pitchFamily="18" charset="0"/>
                        <a:cs typeface="Times New Roman" panose="02020603050405020304" pitchFamily="18" charset="0"/>
                      </a:endParaRPr>
                    </a:p>
                    <a:p>
                      <a:pPr marL="92710" marR="89535">
                        <a:lnSpc>
                          <a:spcPct val="100000"/>
                        </a:lnSpc>
                      </a:pPr>
                      <a:r>
                        <a:rPr lang="en-US" sz="900" spc="-10" dirty="0">
                          <a:latin typeface="Times New Roman" panose="02020603050405020304" pitchFamily="18" charset="0"/>
                          <a:cs typeface="Times New Roman" panose="02020603050405020304" pitchFamily="18" charset="0"/>
                        </a:rPr>
                        <a:t>Comprehensive</a:t>
                      </a:r>
                      <a:endParaRPr lang="en-US" sz="900" spc="-10" dirty="0">
                        <a:latin typeface="Times New Roman" panose="02020603050405020304" pitchFamily="18" charset="0"/>
                        <a:cs typeface="Times New Roman" panose="02020603050405020304" pitchFamily="18" charset="0"/>
                      </a:endParaRPr>
                    </a:p>
                    <a:p>
                      <a:pPr marL="92710" marR="89535">
                        <a:lnSpc>
                          <a:spcPct val="100000"/>
                        </a:lnSpc>
                      </a:pPr>
                      <a:r>
                        <a:rPr lang="en-US" sz="900" spc="-10" dirty="0">
                          <a:latin typeface="Times New Roman" panose="02020603050405020304" pitchFamily="18" charset="0"/>
                          <a:cs typeface="Times New Roman" panose="02020603050405020304" pitchFamily="18" charset="0"/>
                        </a:rPr>
                        <a:t>literature review covering synthesis, characterization, and applications of nanoparticles.</a:t>
                      </a:r>
                      <a:endParaRPr lang="en-US" sz="900" dirty="0">
                        <a:latin typeface="Times New Roman" panose="02020603050405020304" pitchFamily="18" charset="0"/>
                        <a:cs typeface="Times New Roman" panose="02020603050405020304" pitchFamily="18" charset="0"/>
                      </a:endParaRPr>
                    </a:p>
                  </a:txBody>
                  <a:tcPr marL="0" marR="0" marT="2159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355"/>
                        </a:spcBef>
                      </a:pP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marL="93345" marR="109855">
                        <a:lnSpc>
                          <a:spcPct val="100000"/>
                        </a:lnSpc>
                        <a:spcBef>
                          <a:spcPts val="665"/>
                        </a:spcBef>
                      </a:pPr>
                      <a:endParaRPr lang="en-US" sz="900" dirty="0">
                        <a:latin typeface="Times New Roman" panose="02020603050405020304" pitchFamily="18" charset="0"/>
                        <a:cs typeface="Times New Roman" panose="02020603050405020304" pitchFamily="18" charset="0"/>
                      </a:endParaRPr>
                    </a:p>
                    <a:p>
                      <a:pPr marL="93345" marR="109855">
                        <a:lnSpc>
                          <a:spcPct val="100000"/>
                        </a:lnSpc>
                        <a:spcBef>
                          <a:spcPts val="665"/>
                        </a:spcBef>
                      </a:pPr>
                      <a:r>
                        <a:rPr lang="en-US" sz="900" dirty="0">
                          <a:latin typeface="Times New Roman" panose="02020603050405020304" pitchFamily="18" charset="0"/>
                          <a:cs typeface="Times New Roman" panose="02020603050405020304" pitchFamily="18" charset="0"/>
                        </a:rPr>
                        <a:t>Nanoparticles show promise in various biomedical applications due to their unique properties.</a:t>
                      </a:r>
                      <a:endParaRPr lang="en-US" sz="900" dirty="0">
                        <a:latin typeface="Times New Roman" panose="02020603050405020304" pitchFamily="18" charset="0"/>
                        <a:cs typeface="Times New Roman" panose="02020603050405020304" pitchFamily="18" charset="0"/>
                      </a:endParaRPr>
                    </a:p>
                  </a:txBody>
                  <a:tcPr marL="0" marR="0" marT="84455"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260"/>
                        </a:spcBef>
                      </a:pPr>
                      <a:endParaRPr sz="900" dirty="0">
                        <a:latin typeface="Times New Roman" panose="02020603050405020304" pitchFamily="18" charset="0"/>
                        <a:cs typeface="Times New Roman" panose="02020603050405020304" pitchFamily="18" charset="0"/>
                      </a:endParaRPr>
                    </a:p>
                    <a:p>
                      <a:pPr marL="93345" marR="186055">
                        <a:lnSpc>
                          <a:spcPct val="100000"/>
                        </a:lnSpc>
                      </a:pPr>
                      <a:r>
                        <a:rPr lang="en-US" sz="900" spc="-10" dirty="0">
                          <a:latin typeface="Times New Roman" panose="02020603050405020304" pitchFamily="18" charset="0"/>
                          <a:cs typeface="Times New Roman" panose="02020603050405020304" pitchFamily="18" charset="0"/>
                        </a:rPr>
                        <a:t>Identified key roles of surface modification and biocompatibility in enhancing therapeutic efficacy.</a:t>
                      </a:r>
                      <a:r>
                        <a:rPr sz="900" spc="-10" dirty="0">
                          <a:latin typeface="Times New Roman" panose="02020603050405020304" pitchFamily="18" charset="0"/>
                          <a:cs typeface="Times New Roman" panose="02020603050405020304" pitchFamily="18" charset="0"/>
                        </a:rPr>
                        <a:t>.</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lang="en-US" sz="900" dirty="0">
                        <a:latin typeface="Times New Roman" panose="02020603050405020304" pitchFamily="18" charset="0"/>
                        <a:cs typeface="Times New Roman" panose="02020603050405020304" pitchFamily="18" charset="0"/>
                      </a:endParaRPr>
                    </a:p>
                    <a:p>
                      <a:pPr>
                        <a:lnSpc>
                          <a:spcPct val="100000"/>
                        </a:lnSpc>
                      </a:pPr>
                      <a:endParaRPr lang="en-IN" sz="900" dirty="0">
                        <a:latin typeface="Times New Roman" panose="02020603050405020304" pitchFamily="18" charset="0"/>
                        <a:cs typeface="Times New Roman" panose="02020603050405020304" pitchFamily="18" charset="0"/>
                      </a:endParaRPr>
                    </a:p>
                    <a:p>
                      <a:pPr>
                        <a:lnSpc>
                          <a:spcPct val="100000"/>
                        </a:lnSpc>
                      </a:pPr>
                      <a:r>
                        <a:rPr lang="en-US" sz="900" b="0" i="0" dirty="0">
                          <a:solidFill>
                            <a:schemeClr val="tx1"/>
                          </a:solidFill>
                          <a:effectLst/>
                          <a:latin typeface="Times New Roman" panose="02020603050405020304" pitchFamily="18" charset="0"/>
                          <a:ea typeface="Microsoft Sans Serif" panose="020B0604020202020204" pitchFamily="34" charset="0"/>
                          <a:cs typeface="Times New Roman" panose="02020603050405020304" pitchFamily="18" charset="0"/>
                        </a:rPr>
                        <a:t>Insufficient    data </a:t>
                      </a:r>
                      <a:endParaRPr lang="en-US" sz="900" b="0" i="0" dirty="0">
                        <a:solidFill>
                          <a:schemeClr val="tx1"/>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lvl="0">
                        <a:lnSpc>
                          <a:spcPct val="100000"/>
                        </a:lnSpc>
                      </a:pPr>
                      <a:r>
                        <a:rPr lang="en-US" sz="900" b="0" i="0" dirty="0">
                          <a:solidFill>
                            <a:schemeClr val="tx1"/>
                          </a:solidFill>
                          <a:effectLst/>
                          <a:latin typeface="Times New Roman" panose="02020603050405020304" pitchFamily="18" charset="0"/>
                          <a:ea typeface="Microsoft Sans Serif" panose="020B0604020202020204" pitchFamily="34" charset="0"/>
                          <a:cs typeface="Times New Roman" panose="02020603050405020304" pitchFamily="18" charset="0"/>
                        </a:rPr>
                        <a:t>on the toxicological impacts of nanoparticles in clinical settings</a:t>
                      </a:r>
                      <a:r>
                        <a:rPr lang="en-US" sz="900" b="0" i="0" dirty="0">
                          <a:solidFill>
                            <a:schemeClr val="tx1"/>
                          </a:solidFill>
                          <a:effectLst/>
                          <a:latin typeface="Times New Roman" panose="02020603050405020304" pitchFamily="18" charset="0"/>
                          <a:ea typeface="+mn-ea"/>
                          <a:cs typeface="Times New Roman" panose="02020603050405020304" pitchFamily="18" charset="0"/>
                        </a:rPr>
                        <a:t>.</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marL="93980" marR="113030">
                        <a:lnSpc>
                          <a:spcPct val="100000"/>
                        </a:lnSpc>
                      </a:pPr>
                      <a:r>
                        <a:rPr lang="en-US" sz="900" dirty="0">
                          <a:latin typeface="Times New Roman" panose="02020603050405020304" pitchFamily="18" charset="0"/>
                          <a:cs typeface="Times New Roman" panose="02020603050405020304" pitchFamily="18" charset="0"/>
                        </a:rPr>
                        <a:t>More research is needed to address safety concerns and improve the biocompatibility of nanoparticles in medical applications.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6350">
                      <a:solidFill>
                        <a:srgbClr val="9E9E9E"/>
                      </a:solidFill>
                      <a:prstDash val="solid"/>
                    </a:lnR>
                    <a:lnT w="6350">
                      <a:solidFill>
                        <a:srgbClr val="9E9E9E"/>
                      </a:solidFill>
                      <a:prstDash val="solid"/>
                    </a:lnT>
                    <a:lnB w="9525">
                      <a:solidFill>
                        <a:srgbClr val="9E9E9E"/>
                      </a:solidFill>
                      <a:prstDash val="solid"/>
                    </a:lnB>
                  </a:tcPr>
                </a:tc>
              </a:tr>
              <a:tr h="1508125">
                <a:tc>
                  <a:txBody>
                    <a:bodyPr/>
                    <a:lstStyle/>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spcBef>
                          <a:spcPts val="380"/>
                        </a:spcBef>
                      </a:pPr>
                      <a:endParaRPr sz="900">
                        <a:latin typeface="Times New Roman" panose="02020603050405020304" pitchFamily="18" charset="0"/>
                        <a:cs typeface="Times New Roman" panose="02020603050405020304" pitchFamily="18" charset="0"/>
                      </a:endParaRPr>
                    </a:p>
                    <a:p>
                      <a:pPr algn="ctr">
                        <a:lnSpc>
                          <a:spcPct val="100000"/>
                        </a:lnSpc>
                      </a:pPr>
                      <a:r>
                        <a:rPr sz="900" spc="-50" dirty="0">
                          <a:latin typeface="Times New Roman" panose="02020603050405020304" pitchFamily="18" charset="0"/>
                          <a:cs typeface="Times New Roman" panose="02020603050405020304" pitchFamily="18" charset="0"/>
                        </a:rPr>
                        <a:t>4</a:t>
                      </a:r>
                      <a:endParaRPr sz="900">
                        <a:latin typeface="Times New Roman" panose="02020603050405020304" pitchFamily="18" charset="0"/>
                        <a:cs typeface="Times New Roman" panose="02020603050405020304" pitchFamily="18" charset="0"/>
                      </a:endParaRPr>
                    </a:p>
                  </a:txBody>
                  <a:tcPr marL="0" marR="0" marT="0" marB="0">
                    <a:lnL w="6350">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290"/>
                        </a:spcBef>
                      </a:pPr>
                      <a:endParaRPr sz="900" dirty="0">
                        <a:latin typeface="Times New Roman" panose="02020603050405020304" pitchFamily="18" charset="0"/>
                        <a:cs typeface="Times New Roman" panose="02020603050405020304" pitchFamily="18" charset="0"/>
                      </a:endParaRPr>
                    </a:p>
                    <a:p>
                      <a:pPr marL="91440" marR="157480">
                        <a:lnSpc>
                          <a:spcPct val="100000"/>
                        </a:lnSpc>
                      </a:pPr>
                      <a:r>
                        <a:rPr lang="en-IN" sz="900" dirty="0">
                          <a:latin typeface="Times New Roman" panose="02020603050405020304" pitchFamily="18" charset="0"/>
                          <a:cs typeface="Times New Roman" panose="02020603050405020304" pitchFamily="18" charset="0"/>
                        </a:rPr>
                        <a:t>Nanoparticles: Properties, applications and toxicities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spcBef>
                          <a:spcPts val="735"/>
                        </a:spcBef>
                      </a:pPr>
                      <a:endParaRPr sz="900" dirty="0">
                        <a:latin typeface="Times New Roman" panose="02020603050405020304" pitchFamily="18" charset="0"/>
                        <a:cs typeface="Times New Roman" panose="02020603050405020304" pitchFamily="18" charset="0"/>
                      </a:endParaRPr>
                    </a:p>
                    <a:p>
                      <a:pPr marL="92075">
                        <a:lnSpc>
                          <a:spcPct val="100000"/>
                        </a:lnSpc>
                        <a:spcBef>
                          <a:spcPts val="5"/>
                        </a:spcBef>
                      </a:pPr>
                      <a:endParaRPr lang="en-IN" sz="900" dirty="0">
                        <a:latin typeface="Times New Roman" panose="02020603050405020304" pitchFamily="18" charset="0"/>
                        <a:cs typeface="Times New Roman" panose="02020603050405020304" pitchFamily="18" charset="0"/>
                      </a:endParaRPr>
                    </a:p>
                    <a:p>
                      <a:pPr marL="92075">
                        <a:lnSpc>
                          <a:spcPct val="100000"/>
                        </a:lnSpc>
                        <a:spcBef>
                          <a:spcPts val="5"/>
                        </a:spcBef>
                      </a:pPr>
                      <a:endParaRPr lang="en-IN" sz="900" dirty="0">
                        <a:latin typeface="Times New Roman" panose="02020603050405020304" pitchFamily="18" charset="0"/>
                        <a:cs typeface="Times New Roman" panose="02020603050405020304" pitchFamily="18" charset="0"/>
                      </a:endParaRPr>
                    </a:p>
                    <a:p>
                      <a:pPr marL="92075">
                        <a:lnSpc>
                          <a:spcPct val="100000"/>
                        </a:lnSpc>
                        <a:spcBef>
                          <a:spcPts val="5"/>
                        </a:spcBef>
                      </a:pPr>
                      <a:r>
                        <a:rPr lang="en-IN" sz="900" dirty="0">
                          <a:latin typeface="Times New Roman" panose="02020603050405020304" pitchFamily="18" charset="0"/>
                          <a:cs typeface="Times New Roman" panose="02020603050405020304" pitchFamily="18" charset="0"/>
                        </a:rPr>
                        <a:t>Khan Ibrahim, Saeed Khalid, Khan Idrees</a:t>
                      </a:r>
                      <a:endParaRPr sz="900" dirty="0">
                        <a:latin typeface="Times New Roman" panose="02020603050405020304" pitchFamily="18" charset="0"/>
                        <a:cs typeface="Times New Roman" panose="02020603050405020304" pitchFamily="18" charset="0"/>
                      </a:endParaRPr>
                    </a:p>
                  </a:txBody>
                  <a:tcPr marL="0" marR="0" marT="9334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380"/>
                        </a:spcBef>
                      </a:pPr>
                      <a:endParaRPr sz="900" dirty="0">
                        <a:latin typeface="Times New Roman" panose="02020603050405020304" pitchFamily="18" charset="0"/>
                        <a:cs typeface="Times New Roman" panose="02020603050405020304" pitchFamily="18" charset="0"/>
                      </a:endParaRPr>
                    </a:p>
                    <a:p>
                      <a:pPr marR="86995" algn="ctr">
                        <a:lnSpc>
                          <a:spcPct val="100000"/>
                        </a:lnSpc>
                      </a:pPr>
                      <a:r>
                        <a:rPr sz="900" spc="-20" dirty="0">
                          <a:latin typeface="Times New Roman" panose="02020603050405020304" pitchFamily="18" charset="0"/>
                          <a:cs typeface="Times New Roman" panose="02020603050405020304" pitchFamily="18" charset="0"/>
                        </a:rPr>
                        <a:t>20</a:t>
                      </a:r>
                      <a:r>
                        <a:rPr lang="en-US" sz="900" spc="-20" dirty="0">
                          <a:latin typeface="Times New Roman" panose="02020603050405020304" pitchFamily="18" charset="0"/>
                          <a:cs typeface="Times New Roman" panose="02020603050405020304" pitchFamily="18" charset="0"/>
                        </a:rPr>
                        <a:t>19</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2710" marR="82550">
                        <a:lnSpc>
                          <a:spcPct val="100000"/>
                        </a:lnSpc>
                      </a:pPr>
                      <a:r>
                        <a:rPr lang="en-US" sz="900" spc="-10" dirty="0">
                          <a:latin typeface="Times New Roman" panose="02020603050405020304" pitchFamily="18" charset="0"/>
                          <a:cs typeface="Times New Roman" panose="02020603050405020304" pitchFamily="18" charset="0"/>
                        </a:rPr>
                        <a:t>To provide a detailed overview of nanoparticle properties, synthesis methods, and their applications.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2710">
                        <a:lnSpc>
                          <a:spcPct val="100000"/>
                        </a:lnSpc>
                        <a:spcBef>
                          <a:spcPts val="690"/>
                        </a:spcBef>
                      </a:pPr>
                      <a:r>
                        <a:rPr lang="en-US" sz="900" spc="-10" dirty="0">
                          <a:latin typeface="Times New Roman" panose="02020603050405020304" pitchFamily="18" charset="0"/>
                          <a:cs typeface="Times New Roman" panose="02020603050405020304" pitchFamily="18" charset="0"/>
                        </a:rPr>
                        <a:t>Review of literature focusing on synthesis techniques, properties, and toxicological assessments</a:t>
                      </a:r>
                      <a:endParaRPr lang="en-US" sz="900" spc="-10" dirty="0">
                        <a:latin typeface="Times New Roman" panose="02020603050405020304" pitchFamily="18" charset="0"/>
                        <a:cs typeface="Times New Roman" panose="02020603050405020304" pitchFamily="18" charset="0"/>
                      </a:endParaRPr>
                    </a:p>
                  </a:txBody>
                  <a:tcPr marL="0" marR="0" marT="876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335"/>
                        </a:spcBef>
                      </a:pP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3345">
                        <a:lnSpc>
                          <a:spcPct val="100000"/>
                        </a:lnSpc>
                      </a:pPr>
                      <a:r>
                        <a:rPr lang="en-US" sz="900" spc="-20" dirty="0">
                          <a:latin typeface="Times New Roman" panose="02020603050405020304" pitchFamily="18" charset="0"/>
                          <a:cs typeface="Times New Roman" panose="02020603050405020304" pitchFamily="18" charset="0"/>
                        </a:rPr>
                        <a:t>Comprehensive understanding of nanoparticle properties is essential for their safe application in medicine.</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3345">
                        <a:lnSpc>
                          <a:spcPct val="100000"/>
                        </a:lnSpc>
                      </a:pPr>
                      <a:r>
                        <a:rPr lang="en-US" sz="900" spc="-10" dirty="0">
                          <a:latin typeface="Times New Roman" panose="02020603050405020304" pitchFamily="18" charset="0"/>
                          <a:cs typeface="Times New Roman" panose="02020603050405020304" pitchFamily="18" charset="0"/>
                        </a:rPr>
                        <a:t>Discussed the balance between therapeutic benefits and potential toxicities associated with nanoparticles.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3980" marR="121285">
                        <a:lnSpc>
                          <a:spcPct val="100000"/>
                        </a:lnSpc>
                      </a:pPr>
                      <a:r>
                        <a:rPr lang="en-US" sz="900" spc="-10" dirty="0">
                          <a:latin typeface="Times New Roman" panose="02020603050405020304" pitchFamily="18" charset="0"/>
                          <a:cs typeface="Times New Roman" panose="02020603050405020304" pitchFamily="18" charset="0"/>
                        </a:rPr>
                        <a:t>Limited information on real-world clinical applications; more empirical studies needed to validate findings.</a:t>
                      </a:r>
                      <a:endParaRPr lang="en-US" sz="900" spc="-1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3980" marR="247650">
                        <a:lnSpc>
                          <a:spcPct val="100000"/>
                        </a:lnSpc>
                      </a:pPr>
                      <a:r>
                        <a:rPr lang="en-US" sz="900" dirty="0">
                          <a:latin typeface="Times New Roman" panose="02020603050405020304" pitchFamily="18" charset="0"/>
                          <a:cs typeface="Times New Roman" panose="02020603050405020304" pitchFamily="18" charset="0"/>
                        </a:rPr>
                        <a:t>Future work should focus on developing safer nanoparticles with reduced toxicity profiles for clinical use.</a:t>
                      </a:r>
                      <a:endParaRPr lang="en-US"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6350">
                      <a:solidFill>
                        <a:srgbClr val="9E9E9E"/>
                      </a:solidFill>
                      <a:prstDash val="solid"/>
                    </a:lnR>
                    <a:lnT w="9525">
                      <a:solidFill>
                        <a:srgbClr val="9E9E9E"/>
                      </a:solidFill>
                      <a:prstDash val="solid"/>
                    </a:lnT>
                    <a:lnB w="9525">
                      <a:solidFill>
                        <a:srgbClr val="9E9E9E"/>
                      </a:solidFill>
                      <a:prstDash val="solid"/>
                    </a:lnB>
                  </a:tcPr>
                </a:tc>
              </a:tr>
              <a:tr h="1487170">
                <a:tc>
                  <a:txBody>
                    <a:bodyPr/>
                    <a:lstStyle/>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pPr>
                      <a:endParaRPr sz="900">
                        <a:latin typeface="Times New Roman" panose="02020603050405020304" pitchFamily="18" charset="0"/>
                        <a:cs typeface="Times New Roman" panose="02020603050405020304" pitchFamily="18" charset="0"/>
                      </a:endParaRPr>
                    </a:p>
                    <a:p>
                      <a:pPr>
                        <a:lnSpc>
                          <a:spcPct val="100000"/>
                        </a:lnSpc>
                        <a:spcBef>
                          <a:spcPts val="150"/>
                        </a:spcBef>
                      </a:pPr>
                      <a:endParaRPr sz="900">
                        <a:latin typeface="Times New Roman" panose="02020603050405020304" pitchFamily="18" charset="0"/>
                        <a:cs typeface="Times New Roman" panose="02020603050405020304" pitchFamily="18" charset="0"/>
                      </a:endParaRPr>
                    </a:p>
                    <a:p>
                      <a:pPr algn="ctr">
                        <a:lnSpc>
                          <a:spcPct val="100000"/>
                        </a:lnSpc>
                      </a:pPr>
                      <a:r>
                        <a:rPr sz="900" spc="-50" dirty="0">
                          <a:latin typeface="Times New Roman" panose="02020603050405020304" pitchFamily="18" charset="0"/>
                          <a:cs typeface="Times New Roman" panose="02020603050405020304" pitchFamily="18" charset="0"/>
                        </a:rPr>
                        <a:t>5</a:t>
                      </a:r>
                      <a:endParaRPr sz="900">
                        <a:latin typeface="Times New Roman" panose="02020603050405020304" pitchFamily="18" charset="0"/>
                        <a:cs typeface="Times New Roman" panose="02020603050405020304" pitchFamily="18" charset="0"/>
                      </a:endParaRPr>
                    </a:p>
                  </a:txBody>
                  <a:tcPr marL="0" marR="0" marT="0" marB="0">
                    <a:lnL w="6350">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1440" marR="187960">
                        <a:lnSpc>
                          <a:spcPct val="100000"/>
                        </a:lnSpc>
                        <a:spcBef>
                          <a:spcPts val="5"/>
                        </a:spcBef>
                      </a:pPr>
                      <a:r>
                        <a:rPr lang="en-US" sz="900" dirty="0">
                          <a:latin typeface="Times New Roman" panose="02020603050405020304" pitchFamily="18" charset="0"/>
                          <a:cs typeface="Times New Roman" panose="02020603050405020304" pitchFamily="18" charset="0"/>
                        </a:rPr>
                        <a:t>Therapeutic Nanoparticles and Their Targeted Delivery </a:t>
                      </a:r>
                      <a:r>
                        <a:rPr lang="en-US" sz="900" dirty="0" err="1">
                          <a:latin typeface="Times New Roman" panose="02020603050405020304" pitchFamily="18" charset="0"/>
                          <a:cs typeface="Times New Roman" panose="02020603050405020304" pitchFamily="18" charset="0"/>
                        </a:rPr>
                        <a:t>Applications</a:t>
                      </a:r>
                      <a:r>
                        <a:rPr sz="900" spc="-10" dirty="0" err="1">
                          <a:latin typeface="Times New Roman" panose="02020603050405020304" pitchFamily="18" charset="0"/>
                          <a:cs typeface="Times New Roman" panose="02020603050405020304" pitchFamily="18" charset="0"/>
                        </a:rPr>
                        <a:t>based</a:t>
                      </a:r>
                      <a:r>
                        <a:rPr sz="900" spc="-10" dirty="0">
                          <a:latin typeface="Times New Roman" panose="02020603050405020304" pitchFamily="18" charset="0"/>
                          <a:cs typeface="Times New Roman" panose="02020603050405020304" pitchFamily="18" charset="0"/>
                        </a:rPr>
                        <a:t> </a:t>
                      </a:r>
                      <a:r>
                        <a:rPr sz="900" dirty="0">
                          <a:latin typeface="Times New Roman" panose="02020603050405020304" pitchFamily="18" charset="0"/>
                          <a:cs typeface="Times New Roman" panose="02020603050405020304" pitchFamily="18" charset="0"/>
                        </a:rPr>
                        <a:t>on</a:t>
                      </a:r>
                      <a:r>
                        <a:rPr sz="900" spc="-10" dirty="0">
                          <a:latin typeface="Times New Roman" panose="02020603050405020304" pitchFamily="18" charset="0"/>
                          <a:cs typeface="Times New Roman" panose="02020603050405020304" pitchFamily="18" charset="0"/>
                        </a:rPr>
                        <a:t> Python Implementation</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marL="92075" marR="106045">
                        <a:lnSpc>
                          <a:spcPct val="100000"/>
                        </a:lnSpc>
                        <a:spcBef>
                          <a:spcPts val="1005"/>
                        </a:spcBef>
                      </a:pPr>
                      <a:r>
                        <a:rPr lang="en-US" sz="900" dirty="0" err="1">
                          <a:latin typeface="Times New Roman" panose="02020603050405020304" pitchFamily="18" charset="0"/>
                          <a:cs typeface="Times New Roman" panose="02020603050405020304" pitchFamily="18" charset="0"/>
                        </a:rPr>
                        <a:t>Varios</a:t>
                      </a:r>
                      <a:r>
                        <a:rPr lang="en-US" sz="900" dirty="0">
                          <a:latin typeface="Times New Roman" panose="02020603050405020304" pitchFamily="18" charset="0"/>
                          <a:cs typeface="Times New Roman" panose="02020603050405020304" pitchFamily="18" charset="0"/>
                        </a:rPr>
                        <a:t> Authors</a:t>
                      </a:r>
                      <a:endParaRPr lang="en-US" sz="900" dirty="0">
                        <a:latin typeface="Times New Roman" panose="02020603050405020304" pitchFamily="18" charset="0"/>
                        <a:cs typeface="Times New Roman" panose="02020603050405020304" pitchFamily="18" charset="0"/>
                      </a:endParaRPr>
                    </a:p>
                  </a:txBody>
                  <a:tcPr marL="0" marR="0" marT="127635"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150"/>
                        </a:spcBef>
                      </a:pPr>
                      <a:endParaRPr sz="900" dirty="0">
                        <a:latin typeface="Times New Roman" panose="02020603050405020304" pitchFamily="18" charset="0"/>
                        <a:cs typeface="Times New Roman" panose="02020603050405020304" pitchFamily="18" charset="0"/>
                      </a:endParaRPr>
                    </a:p>
                    <a:p>
                      <a:pPr marR="86995" algn="ctr">
                        <a:lnSpc>
                          <a:spcPct val="100000"/>
                        </a:lnSpc>
                      </a:pPr>
                      <a:r>
                        <a:rPr sz="900" spc="-20" dirty="0">
                          <a:latin typeface="Times New Roman" panose="02020603050405020304" pitchFamily="18" charset="0"/>
                          <a:cs typeface="Times New Roman" panose="02020603050405020304" pitchFamily="18" charset="0"/>
                        </a:rPr>
                        <a:t>202</a:t>
                      </a:r>
                      <a:r>
                        <a:rPr lang="en-US" sz="900" spc="-20" dirty="0">
                          <a:latin typeface="Times New Roman" panose="02020603050405020304" pitchFamily="18" charset="0"/>
                          <a:cs typeface="Times New Roman" panose="02020603050405020304" pitchFamily="18" charset="0"/>
                        </a:rPr>
                        <a:t>0</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2710" marR="82550">
                        <a:lnSpc>
                          <a:spcPct val="100000"/>
                        </a:lnSpc>
                        <a:spcBef>
                          <a:spcPts val="5"/>
                        </a:spcBef>
                      </a:pPr>
                      <a:endParaRPr lang="en-US" sz="900" spc="0" dirty="0">
                        <a:latin typeface="Times New Roman" panose="02020603050405020304" pitchFamily="18" charset="0"/>
                        <a:cs typeface="Times New Roman" panose="02020603050405020304" pitchFamily="18" charset="0"/>
                      </a:endParaRPr>
                    </a:p>
                    <a:p>
                      <a:pPr marL="92710" marR="82550">
                        <a:lnSpc>
                          <a:spcPct val="100000"/>
                        </a:lnSpc>
                        <a:spcBef>
                          <a:spcPts val="5"/>
                        </a:spcBef>
                      </a:pPr>
                      <a:r>
                        <a:rPr lang="en-US" sz="900" spc="-10" dirty="0">
                          <a:latin typeface="Times New Roman" panose="02020603050405020304" pitchFamily="18" charset="0"/>
                          <a:cs typeface="Times New Roman" panose="02020603050405020304" pitchFamily="18" charset="0"/>
                        </a:rPr>
                        <a:t>To explore the potential of therapeutic nanoparticles for targeted delivery in various diseases.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marL="92710">
                        <a:lnSpc>
                          <a:spcPct val="100000"/>
                        </a:lnSpc>
                        <a:spcBef>
                          <a:spcPts val="5"/>
                        </a:spcBef>
                      </a:pPr>
                      <a:r>
                        <a:rPr lang="en-US" sz="900" spc="-20" dirty="0">
                          <a:latin typeface="Times New Roman" panose="02020603050405020304" pitchFamily="18" charset="0"/>
                          <a:cs typeface="Times New Roman" panose="02020603050405020304" pitchFamily="18" charset="0"/>
                        </a:rPr>
                        <a:t>Review of current strategies for nanoparticle design and targeting mechanisms in therapy.</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spcBef>
                          <a:spcPts val="595"/>
                        </a:spcBef>
                      </a:pP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marL="93345" marR="96520">
                        <a:lnSpc>
                          <a:spcPct val="100000"/>
                        </a:lnSpc>
                        <a:spcBef>
                          <a:spcPts val="5"/>
                        </a:spcBef>
                      </a:pPr>
                      <a:r>
                        <a:rPr lang="en-US" sz="900" dirty="0">
                          <a:latin typeface="Times New Roman" panose="02020603050405020304" pitchFamily="18" charset="0"/>
                          <a:cs typeface="Times New Roman" panose="02020603050405020304" pitchFamily="18" charset="0"/>
                        </a:rPr>
                        <a:t>Therapeutic nanoparticles can enhance delivery efficiency while minimizing side effects.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a:lnSpc>
                          <a:spcPct val="100000"/>
                        </a:lnSpc>
                      </a:pPr>
                      <a:endParaRPr sz="900" dirty="0">
                        <a:latin typeface="Times New Roman" panose="02020603050405020304" pitchFamily="18" charset="0"/>
                        <a:cs typeface="Times New Roman" panose="02020603050405020304" pitchFamily="18" charset="0"/>
                      </a:endParaRPr>
                    </a:p>
                    <a:p>
                      <a:pPr marL="93345">
                        <a:lnSpc>
                          <a:spcPct val="100000"/>
                        </a:lnSpc>
                        <a:spcBef>
                          <a:spcPts val="5"/>
                        </a:spcBef>
                      </a:pPr>
                      <a:r>
                        <a:rPr lang="en-US" sz="900" spc="-25" dirty="0">
                          <a:latin typeface="Times New Roman" panose="02020603050405020304" pitchFamily="18" charset="0"/>
                          <a:cs typeface="Times New Roman" panose="02020603050405020304" pitchFamily="18" charset="0"/>
                        </a:rPr>
                        <a:t>Highlighted the significance of understanding nanoparticle interactions within biological systems.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3980" marR="85090">
                        <a:lnSpc>
                          <a:spcPct val="100000"/>
                        </a:lnSpc>
                        <a:spcBef>
                          <a:spcPts val="5"/>
                        </a:spcBef>
                      </a:pPr>
                      <a:r>
                        <a:rPr lang="en-US" sz="900" dirty="0">
                          <a:latin typeface="Times New Roman" panose="02020603050405020304" pitchFamily="18" charset="0"/>
                          <a:cs typeface="Times New Roman" panose="02020603050405020304" pitchFamily="18" charset="0"/>
                        </a:rPr>
                        <a:t>Challenges remain regarding the specificity and efficiency of targeting mechanisms used in therapy.</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tcPr>
                </a:tc>
                <a:tc>
                  <a:txBody>
                    <a:bodyPr/>
                    <a:lstStyle/>
                    <a:p>
                      <a:pPr>
                        <a:lnSpc>
                          <a:spcPct val="100000"/>
                        </a:lnSpc>
                      </a:pPr>
                      <a:endParaRPr sz="900" dirty="0">
                        <a:latin typeface="Times New Roman" panose="02020603050405020304" pitchFamily="18" charset="0"/>
                        <a:cs typeface="Times New Roman" panose="02020603050405020304" pitchFamily="18" charset="0"/>
                      </a:endParaRPr>
                    </a:p>
                    <a:p>
                      <a:pPr marL="93980" marR="196850">
                        <a:lnSpc>
                          <a:spcPct val="100000"/>
                        </a:lnSpc>
                        <a:spcBef>
                          <a:spcPts val="5"/>
                        </a:spcBef>
                      </a:pPr>
                      <a:r>
                        <a:rPr lang="en-US" sz="900" spc="-10" dirty="0">
                          <a:latin typeface="Times New Roman" panose="02020603050405020304" pitchFamily="18" charset="0"/>
                          <a:cs typeface="Times New Roman" panose="02020603050405020304" pitchFamily="18" charset="0"/>
                        </a:rPr>
                        <a:t>Future research should aim to refine targeting strategies to improve therapeutic outcomes across various diseases.</a:t>
                      </a:r>
                      <a:endParaRPr sz="9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6350">
                      <a:solidFill>
                        <a:srgbClr val="9E9E9E"/>
                      </a:solidFill>
                      <a:prstDash val="solid"/>
                    </a:lnR>
                    <a:lnT w="9525">
                      <a:solidFill>
                        <a:srgbClr val="9E9E9E"/>
                      </a:solidFill>
                      <a:prstDash val="solid"/>
                    </a:lnT>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object 2"/>
          <p:cNvGraphicFramePr>
            <a:graphicFrameLocks noGrp="1"/>
          </p:cNvGraphicFramePr>
          <p:nvPr/>
        </p:nvGraphicFramePr>
        <p:xfrm>
          <a:off x="0" y="14605"/>
          <a:ext cx="9138916" cy="2421774"/>
        </p:xfrm>
        <a:graphic>
          <a:graphicData uri="http://schemas.openxmlformats.org/drawingml/2006/table">
            <a:tbl>
              <a:tblPr firstRow="1" bandRow="1">
                <a:tableStyleId>{2D5ABB26-0587-4C30-8999-92F81FD0307C}</a:tableStyleId>
              </a:tblPr>
              <a:tblGrid>
                <a:gridCol w="622300"/>
                <a:gridCol w="1037589"/>
                <a:gridCol w="831214"/>
                <a:gridCol w="501014"/>
                <a:gridCol w="1021080"/>
                <a:gridCol w="990603"/>
                <a:gridCol w="25400"/>
                <a:gridCol w="1295400"/>
                <a:gridCol w="1143000"/>
                <a:gridCol w="838200"/>
                <a:gridCol w="833116"/>
              </a:tblGrid>
              <a:tr h="2255520">
                <a:tc>
                  <a:txBody>
                    <a:bodyPr/>
                    <a:lstStyle/>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pPr>
                      <a:endParaRPr sz="1000">
                        <a:latin typeface="Times New Roman" panose="02020603050405020304" pitchFamily="18" charset="0"/>
                        <a:cs typeface="Times New Roman" panose="02020603050405020304" pitchFamily="18" charset="0"/>
                      </a:endParaRPr>
                    </a:p>
                    <a:p>
                      <a:pPr>
                        <a:lnSpc>
                          <a:spcPct val="100000"/>
                        </a:lnSpc>
                        <a:spcBef>
                          <a:spcPts val="615"/>
                        </a:spcBef>
                      </a:pPr>
                      <a:endParaRPr sz="1000">
                        <a:latin typeface="Times New Roman" panose="02020603050405020304" pitchFamily="18" charset="0"/>
                        <a:cs typeface="Times New Roman" panose="02020603050405020304" pitchFamily="18" charset="0"/>
                      </a:endParaRPr>
                    </a:p>
                    <a:p>
                      <a:pPr algn="ctr">
                        <a:lnSpc>
                          <a:spcPct val="100000"/>
                        </a:lnSpc>
                      </a:pPr>
                      <a:r>
                        <a:rPr sz="1000" spc="-50" dirty="0">
                          <a:latin typeface="Times New Roman" panose="02020603050405020304" pitchFamily="18" charset="0"/>
                          <a:cs typeface="Times New Roman" panose="02020603050405020304" pitchFamily="18" charset="0"/>
                        </a:rPr>
                        <a:t>6</a:t>
                      </a:r>
                      <a:endParaRPr sz="1000">
                        <a:latin typeface="Times New Roman" panose="02020603050405020304" pitchFamily="18" charset="0"/>
                        <a:cs typeface="Times New Roman" panose="02020603050405020304" pitchFamily="18" charset="0"/>
                      </a:endParaRPr>
                    </a:p>
                  </a:txBody>
                  <a:tcPr marL="0" marR="0" marT="0" marB="0">
                    <a:lnL w="6350">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90"/>
                        </a:spcBef>
                      </a:pPr>
                      <a:endParaRPr sz="1000" dirty="0">
                        <a:latin typeface="Times New Roman" panose="02020603050405020304" pitchFamily="18" charset="0"/>
                        <a:cs typeface="Times New Roman" panose="02020603050405020304" pitchFamily="18" charset="0"/>
                      </a:endParaRPr>
                    </a:p>
                    <a:p>
                      <a:pPr marL="91440" marR="231775">
                        <a:lnSpc>
                          <a:spcPct val="100000"/>
                        </a:lnSpc>
                        <a:spcBef>
                          <a:spcPts val="5"/>
                        </a:spcBef>
                      </a:pPr>
                      <a:r>
                        <a:rPr lang="en-US" sz="1000" spc="-10" dirty="0">
                          <a:latin typeface="Times New Roman" panose="02020603050405020304" pitchFamily="18" charset="0"/>
                          <a:cs typeface="Times New Roman" panose="02020603050405020304" pitchFamily="18" charset="0"/>
                        </a:rPr>
                        <a:t>Applications of nanotechnology in medical field: a brief review</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530"/>
                        </a:spcBef>
                      </a:pPr>
                      <a:endParaRPr sz="1000" dirty="0">
                        <a:latin typeface="Times New Roman" panose="02020603050405020304" pitchFamily="18" charset="0"/>
                        <a:cs typeface="Times New Roman" panose="02020603050405020304" pitchFamily="18" charset="0"/>
                      </a:endParaRPr>
                    </a:p>
                    <a:p>
                      <a:pPr marL="92075">
                        <a:lnSpc>
                          <a:spcPct val="100000"/>
                        </a:lnSpc>
                        <a:spcBef>
                          <a:spcPts val="5"/>
                        </a:spcBef>
                      </a:pPr>
                      <a:r>
                        <a:rPr lang="en-IN" sz="1000" dirty="0">
                          <a:latin typeface="Times New Roman" panose="02020603050405020304" pitchFamily="18" charset="0"/>
                          <a:cs typeface="Times New Roman" panose="02020603050405020304" pitchFamily="18" charset="0"/>
                        </a:rPr>
                        <a:t>Haleem Abid et al.</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615"/>
                        </a:spcBef>
                      </a:pPr>
                      <a:endParaRPr sz="1000" dirty="0">
                        <a:latin typeface="Times New Roman" panose="02020603050405020304" pitchFamily="18" charset="0"/>
                        <a:cs typeface="Times New Roman" panose="02020603050405020304" pitchFamily="18" charset="0"/>
                      </a:endParaRPr>
                    </a:p>
                    <a:p>
                      <a:pPr marR="89535" algn="ctr">
                        <a:lnSpc>
                          <a:spcPct val="100000"/>
                        </a:lnSpc>
                      </a:pPr>
                      <a:r>
                        <a:rPr sz="1000" spc="-20" dirty="0">
                          <a:latin typeface="Times New Roman" panose="02020603050405020304" pitchFamily="18" charset="0"/>
                          <a:cs typeface="Times New Roman" panose="02020603050405020304" pitchFamily="18" charset="0"/>
                        </a:rPr>
                        <a:t>202</a:t>
                      </a:r>
                      <a:r>
                        <a:rPr lang="en-US" sz="1000" spc="-20" dirty="0">
                          <a:latin typeface="Times New Roman" panose="02020603050405020304" pitchFamily="18" charset="0"/>
                          <a:cs typeface="Times New Roman" panose="02020603050405020304" pitchFamily="18" charset="0"/>
                        </a:rPr>
                        <a:t>3</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490"/>
                        </a:spcBef>
                      </a:pPr>
                      <a:endParaRPr sz="1000" dirty="0">
                        <a:latin typeface="Times New Roman" panose="02020603050405020304" pitchFamily="18" charset="0"/>
                        <a:cs typeface="Times New Roman" panose="02020603050405020304" pitchFamily="18" charset="0"/>
                      </a:endParaRPr>
                    </a:p>
                    <a:p>
                      <a:pPr marL="92075" marR="85725">
                        <a:lnSpc>
                          <a:spcPct val="100000"/>
                        </a:lnSpc>
                        <a:spcBef>
                          <a:spcPts val="5"/>
                        </a:spcBef>
                      </a:pPr>
                      <a:r>
                        <a:rPr lang="en-US" sz="1000" dirty="0">
                          <a:latin typeface="Times New Roman" panose="02020603050405020304" pitchFamily="18" charset="0"/>
                          <a:cs typeface="Times New Roman" panose="02020603050405020304" pitchFamily="18" charset="0"/>
                        </a:rPr>
                        <a:t>To summarize recent advancements in nanotechnology applications within medicine.</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10"/>
                        </a:spcBef>
                      </a:pPr>
                      <a:endParaRPr sz="1000" dirty="0">
                        <a:latin typeface="Times New Roman" panose="02020603050405020304" pitchFamily="18" charset="0"/>
                        <a:cs typeface="Times New Roman" panose="02020603050405020304" pitchFamily="18" charset="0"/>
                      </a:endParaRPr>
                    </a:p>
                    <a:p>
                      <a:pPr marL="92710" marR="168275">
                        <a:lnSpc>
                          <a:spcPct val="100000"/>
                        </a:lnSpc>
                        <a:spcBef>
                          <a:spcPts val="5"/>
                        </a:spcBef>
                      </a:pPr>
                      <a:r>
                        <a:rPr lang="en-US" sz="1000" dirty="0">
                          <a:latin typeface="Times New Roman" panose="02020603050405020304" pitchFamily="18" charset="0"/>
                          <a:cs typeface="Times New Roman" panose="02020603050405020304" pitchFamily="18" charset="0"/>
                        </a:rPr>
                        <a:t>Literature review covering various medical applications of nanotechnology including drug delivery and imaging techniques.</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530"/>
                        </a:spcBef>
                      </a:pP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530"/>
                        </a:spcBef>
                      </a:pPr>
                      <a:endParaRPr sz="1000" dirty="0">
                        <a:latin typeface="Times New Roman" panose="02020603050405020304" pitchFamily="18" charset="0"/>
                        <a:cs typeface="Times New Roman" panose="02020603050405020304" pitchFamily="18" charset="0"/>
                      </a:endParaRPr>
                    </a:p>
                    <a:p>
                      <a:pPr marL="93345" marR="125730">
                        <a:lnSpc>
                          <a:spcPct val="100000"/>
                        </a:lnSpc>
                        <a:spcBef>
                          <a:spcPts val="5"/>
                        </a:spcBef>
                      </a:pPr>
                      <a:r>
                        <a:rPr lang="en-US" sz="1000" spc="-10" dirty="0">
                          <a:latin typeface="Times New Roman" panose="02020603050405020304" pitchFamily="18" charset="0"/>
                          <a:cs typeface="Times New Roman" panose="02020603050405020304" pitchFamily="18" charset="0"/>
                        </a:rPr>
                        <a:t>Nanotechnology has transformative potential across multiple medical fields including diagnostics and therapy</a:t>
                      </a:r>
                      <a:r>
                        <a:rPr sz="1000" spc="-10" dirty="0">
                          <a:latin typeface="Times New Roman" panose="02020603050405020304" pitchFamily="18" charset="0"/>
                          <a:cs typeface="Times New Roman" panose="02020603050405020304" pitchFamily="18" charset="0"/>
                        </a:rPr>
                        <a:t>.</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spcBef>
                          <a:spcPts val="490"/>
                        </a:spcBef>
                      </a:pPr>
                      <a:endParaRPr sz="1000" dirty="0">
                        <a:latin typeface="Times New Roman" panose="02020603050405020304" pitchFamily="18" charset="0"/>
                        <a:cs typeface="Times New Roman" panose="02020603050405020304" pitchFamily="18" charset="0"/>
                      </a:endParaRPr>
                    </a:p>
                    <a:p>
                      <a:pPr marL="93345" marR="104140">
                        <a:lnSpc>
                          <a:spcPct val="100000"/>
                        </a:lnSpc>
                        <a:spcBef>
                          <a:spcPts val="5"/>
                        </a:spcBef>
                      </a:pPr>
                      <a:r>
                        <a:rPr lang="en-US" sz="1000" spc="-20" dirty="0">
                          <a:latin typeface="Times New Roman" panose="02020603050405020304" pitchFamily="18" charset="0"/>
                          <a:cs typeface="Times New Roman" panose="02020603050405020304" pitchFamily="18" charset="0"/>
                        </a:rPr>
                        <a:t>Emphasized the versatility of nanotechnology in enhancing treatment efficacy across various conditions.</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marL="93980" marR="305435">
                        <a:lnSpc>
                          <a:spcPct val="100000"/>
                        </a:lnSpc>
                      </a:pPr>
                      <a:r>
                        <a:rPr lang="en-US" sz="1000" dirty="0">
                          <a:latin typeface="Times New Roman" panose="02020603050405020304" pitchFamily="18" charset="0"/>
                          <a:cs typeface="Times New Roman" panose="02020603050405020304" pitchFamily="18" charset="0"/>
                        </a:rPr>
                        <a:t>Lacks detailed case studies or empirical data supporting claims made about effectiveness.</a:t>
                      </a:r>
                      <a:endParaRPr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9525">
                      <a:solidFill>
                        <a:srgbClr val="9E9E9E"/>
                      </a:solidFill>
                      <a:prstDash val="solid"/>
                    </a:lnR>
                    <a:lnT w="6350">
                      <a:solidFill>
                        <a:srgbClr val="9E9E9E"/>
                      </a:solidFill>
                      <a:prstDash val="solid"/>
                    </a:lnT>
                    <a:lnB w="9525">
                      <a:solidFill>
                        <a:srgbClr val="9E9E9E"/>
                      </a:solidFill>
                      <a:prstDash val="solid"/>
                    </a:lnB>
                  </a:tcPr>
                </a:tc>
                <a:tc>
                  <a:txBody>
                    <a:bodyPr/>
                    <a:lstStyle/>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a:lnSpc>
                          <a:spcPct val="100000"/>
                        </a:lnSpc>
                      </a:pPr>
                      <a:endParaRPr sz="1000" dirty="0">
                        <a:latin typeface="Times New Roman" panose="02020603050405020304" pitchFamily="18" charset="0"/>
                        <a:cs typeface="Times New Roman" panose="02020603050405020304" pitchFamily="18" charset="0"/>
                      </a:endParaRPr>
                    </a:p>
                    <a:p>
                      <a:pPr marL="93980" marR="150495" indent="27305">
                        <a:lnSpc>
                          <a:spcPct val="100000"/>
                        </a:lnSpc>
                        <a:spcBef>
                          <a:spcPts val="5"/>
                        </a:spcBef>
                      </a:pPr>
                      <a:r>
                        <a:rPr lang="en-US" sz="1000" spc="-10" dirty="0">
                          <a:latin typeface="Times New Roman" panose="02020603050405020304" pitchFamily="18" charset="0"/>
                          <a:cs typeface="Times New Roman" panose="02020603050405020304" pitchFamily="18" charset="0"/>
                        </a:rPr>
                        <a:t>Future works should focus on specific case studies that demonstrate successful applications in clinical settings.</a:t>
                      </a:r>
                      <a:endParaRPr lang="en-US" sz="1000" dirty="0">
                        <a:latin typeface="Times New Roman" panose="02020603050405020304" pitchFamily="18" charset="0"/>
                        <a:cs typeface="Times New Roman" panose="02020603050405020304" pitchFamily="18" charset="0"/>
                      </a:endParaRPr>
                    </a:p>
                  </a:txBody>
                  <a:tcPr marL="0" marR="0" marT="0" marB="0">
                    <a:lnL w="9525">
                      <a:solidFill>
                        <a:srgbClr val="9E9E9E"/>
                      </a:solidFill>
                      <a:prstDash val="solid"/>
                    </a:lnL>
                    <a:lnR w="6350">
                      <a:solidFill>
                        <a:srgbClr val="9E9E9E"/>
                      </a:solidFill>
                      <a:prstDash val="solid"/>
                    </a:lnR>
                    <a:lnT w="6350">
                      <a:solidFill>
                        <a:srgbClr val="9E9E9E"/>
                      </a:solidFill>
                      <a:prstDash val="solid"/>
                    </a:lnT>
                    <a:lnB w="9525">
                      <a:solidFill>
                        <a:srgbClr val="9E9E9E"/>
                      </a:solidFill>
                      <a:prstDash val="solid"/>
                    </a:lnB>
                  </a:tcPr>
                </a:tc>
              </a:tr>
              <a:tr h="166254">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6350">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spcBef>
                          <a:spcPts val="275"/>
                        </a:spcBef>
                      </a:pPr>
                      <a:endParaRPr sz="1000" dirty="0">
                        <a:latin typeface="Times New Roman" panose="02020603050405020304"/>
                        <a:cs typeface="Times New Roman" panose="020206030504050203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900" dirty="0">
                        <a:latin typeface="Times New Roman" panose="02020603050405020304"/>
                        <a:cs typeface="Times New Roman" panose="02020603050405020304"/>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6350">
                      <a:solidFill>
                        <a:srgbClr val="9E9E9E"/>
                      </a:solidFill>
                      <a:prstDash val="solid"/>
                    </a:lnB>
                  </a:tcPr>
                </a:tc>
                <a:tc>
                  <a:txBody>
                    <a:bodyPr/>
                    <a:lstStyle/>
                    <a:p>
                      <a:pPr>
                        <a:lnSpc>
                          <a:spcPct val="100000"/>
                        </a:lnSpc>
                      </a:pPr>
                      <a:endParaRPr sz="1000" dirty="0">
                        <a:latin typeface="Microsoft Sans Serif" panose="020B0604020202020204"/>
                        <a:cs typeface="Microsoft Sans Serif" panose="020B0604020202020204"/>
                      </a:endParaRPr>
                    </a:p>
                  </a:txBody>
                  <a:tcPr marL="0" marR="0" marT="0" marB="0">
                    <a:lnL w="9525">
                      <a:solidFill>
                        <a:srgbClr val="9E9E9E"/>
                      </a:solidFill>
                      <a:prstDash val="solid"/>
                    </a:lnL>
                    <a:lnR w="6350">
                      <a:solidFill>
                        <a:srgbClr val="9E9E9E"/>
                      </a:solidFill>
                      <a:prstDash val="solid"/>
                    </a:lnR>
                    <a:lnT w="9525">
                      <a:solidFill>
                        <a:srgbClr val="9E9E9E"/>
                      </a:solidFill>
                      <a:prstDash val="solid"/>
                    </a:lnT>
                    <a:lnB w="6350">
                      <a:solidFill>
                        <a:srgbClr val="9E9E9E"/>
                      </a:solidFill>
                      <a:prstDash val="soli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52855">
              <a:lnSpc>
                <a:spcPct val="100000"/>
              </a:lnSpc>
              <a:spcBef>
                <a:spcPts val="95"/>
              </a:spcBef>
            </a:pPr>
            <a:r>
              <a:rPr dirty="0"/>
              <a:t>PROBLEM</a:t>
            </a:r>
            <a:r>
              <a:rPr spc="-75" dirty="0"/>
              <a:t> </a:t>
            </a:r>
            <a:r>
              <a:rPr spc="-10" dirty="0"/>
              <a:t>STATEMENT</a:t>
            </a:r>
            <a:endParaRPr spc="-10" dirty="0"/>
          </a:p>
        </p:txBody>
      </p:sp>
      <p:sp>
        <p:nvSpPr>
          <p:cNvPr id="3" name="object 3"/>
          <p:cNvSpPr txBox="1"/>
          <p:nvPr/>
        </p:nvSpPr>
        <p:spPr>
          <a:xfrm>
            <a:off x="389254" y="1889125"/>
            <a:ext cx="8365490" cy="626745"/>
          </a:xfrm>
          <a:prstGeom prst="rect">
            <a:avLst/>
          </a:prstGeom>
        </p:spPr>
        <p:txBody>
          <a:bodyPr vert="horz" wrap="square" lIns="0" tIns="52069" rIns="0" bIns="0" rtlCol="0">
            <a:spAutoFit/>
          </a:bodyPr>
          <a:lstStyle/>
          <a:p>
            <a:pPr marL="299085" indent="-286385">
              <a:lnSpc>
                <a:spcPct val="100000"/>
              </a:lnSpc>
              <a:spcBef>
                <a:spcPts val="410"/>
              </a:spcBef>
              <a:buClr>
                <a:srgbClr val="585858"/>
              </a:buClr>
              <a:buChar char="•"/>
              <a:tabLst>
                <a:tab pos="299085" algn="l"/>
              </a:tabLst>
            </a:pPr>
            <a:r>
              <a:rPr lang="en-US" sz="1700" dirty="0">
                <a:latin typeface="Times New Roman" panose="02020603050405020304" pitchFamily="18" charset="0"/>
                <a:cs typeface="Times New Roman" panose="02020603050405020304" pitchFamily="18" charset="0"/>
              </a:rPr>
              <a:t>Difficulty in navigating nanoparticles to specific organs due to biological barriers</a:t>
            </a:r>
            <a:endParaRPr lang="en-US" sz="1700" dirty="0">
              <a:latin typeface="Times New Roman" panose="02020603050405020304" pitchFamily="18" charset="0"/>
              <a:cs typeface="Times New Roman" panose="02020603050405020304" pitchFamily="18" charset="0"/>
            </a:endParaRPr>
          </a:p>
          <a:p>
            <a:pPr marL="299085" indent="-286385">
              <a:lnSpc>
                <a:spcPct val="100000"/>
              </a:lnSpc>
              <a:spcBef>
                <a:spcPts val="410"/>
              </a:spcBef>
              <a:buClr>
                <a:srgbClr val="585858"/>
              </a:buClr>
              <a:buChar char="•"/>
              <a:tabLst>
                <a:tab pos="299085" algn="l"/>
              </a:tabLst>
            </a:pPr>
            <a:r>
              <a:rPr lang="en-US" sz="1700" dirty="0">
                <a:latin typeface="Times New Roman" panose="02020603050405020304" pitchFamily="18" charset="0"/>
                <a:cs typeface="Times New Roman" panose="02020603050405020304" pitchFamily="18" charset="0"/>
              </a:rPr>
              <a:t>Inefficiencies in current delivery systems leading to suboptimal therapeutic effects</a:t>
            </a:r>
            <a:r>
              <a:rPr lang="en-US" sz="1700" spc="-10"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0255" y="515238"/>
            <a:ext cx="6063488" cy="396240"/>
          </a:xfrm>
          <a:prstGeom prst="rect">
            <a:avLst/>
          </a:prstGeom>
        </p:spPr>
        <p:txBody>
          <a:bodyPr vert="horz" wrap="square" lIns="0" tIns="12065" rIns="0" bIns="0" rtlCol="0">
            <a:spAutoFit/>
          </a:bodyPr>
          <a:lstStyle/>
          <a:p>
            <a:pPr marL="2152650" algn="l">
              <a:lnSpc>
                <a:spcPct val="100000"/>
              </a:lnSpc>
              <a:spcBef>
                <a:spcPts val="95"/>
              </a:spcBef>
            </a:pPr>
            <a:r>
              <a:rPr spc="-10" dirty="0"/>
              <a:t>OBJECTIVE</a:t>
            </a:r>
            <a:r>
              <a:rPr lang="en-US" spc="-10" dirty="0"/>
              <a:t>S</a:t>
            </a:r>
            <a:endParaRPr lang="en-US" spc="-10" dirty="0"/>
          </a:p>
        </p:txBody>
      </p:sp>
      <p:sp>
        <p:nvSpPr>
          <p:cNvPr id="3" name="object 3"/>
          <p:cNvSpPr txBox="1"/>
          <p:nvPr/>
        </p:nvSpPr>
        <p:spPr>
          <a:xfrm>
            <a:off x="457200" y="1889125"/>
            <a:ext cx="8366125" cy="939800"/>
          </a:xfrm>
          <a:prstGeom prst="rect">
            <a:avLst/>
          </a:prstGeom>
        </p:spPr>
        <p:txBody>
          <a:bodyPr vert="horz" wrap="square" lIns="0" tIns="51435" rIns="0" bIns="0" rtlCol="0">
            <a:spAutoFit/>
          </a:bodyPr>
          <a:lstStyle/>
          <a:p>
            <a:pPr marL="285750" indent="-285750" algn="l">
              <a:lnSpc>
                <a:spcPct val="100000"/>
              </a:lnSpc>
              <a:spcBef>
                <a:spcPts val="405"/>
              </a:spcBef>
              <a:buClr>
                <a:srgbClr val="585858"/>
              </a:buClr>
              <a:buSzPct val="106000"/>
              <a:buFont typeface="Arial" panose="020B0604020202020204" pitchFamily="34" charset="0"/>
              <a:buChar char="•"/>
              <a:tabLst>
                <a:tab pos="286385" algn="l"/>
              </a:tabLst>
            </a:pPr>
            <a:r>
              <a:rPr lang="en-US" sz="1700" dirty="0">
                <a:latin typeface="Times New Roman" panose="02020603050405020304" pitchFamily="18" charset="0"/>
                <a:cs typeface="Times New Roman" panose="02020603050405020304" pitchFamily="18" charset="0"/>
              </a:rPr>
              <a:t>To develop a computational model for nanoparticle navigation using the A* algorithm</a:t>
            </a:r>
            <a:endParaRPr lang="en-US" sz="1700" dirty="0">
              <a:latin typeface="Times New Roman" panose="02020603050405020304" pitchFamily="18" charset="0"/>
              <a:cs typeface="Times New Roman" panose="02020603050405020304" pitchFamily="18" charset="0"/>
            </a:endParaRPr>
          </a:p>
          <a:p>
            <a:pPr marL="285750" indent="-285750" algn="l">
              <a:lnSpc>
                <a:spcPct val="100000"/>
              </a:lnSpc>
              <a:spcBef>
                <a:spcPts val="405"/>
              </a:spcBef>
              <a:buClr>
                <a:srgbClr val="585858"/>
              </a:buClr>
              <a:buSzPct val="106000"/>
              <a:buFont typeface="Arial" panose="020B0604020202020204" pitchFamily="34" charset="0"/>
              <a:buChar char="•"/>
              <a:tabLst>
                <a:tab pos="286385" algn="l"/>
              </a:tabLst>
            </a:pPr>
            <a:r>
              <a:rPr lang="en-US" sz="1700" dirty="0">
                <a:latin typeface="Times New Roman" panose="02020603050405020304" pitchFamily="18" charset="0"/>
                <a:cs typeface="Times New Roman" panose="02020603050405020304" pitchFamily="18" charset="0"/>
              </a:rPr>
              <a:t>To evaluate the effectiveness of different nanoparticle designs and properties</a:t>
            </a:r>
            <a:endParaRPr lang="en-US" sz="1700" dirty="0">
              <a:latin typeface="Times New Roman" panose="02020603050405020304" pitchFamily="18" charset="0"/>
              <a:cs typeface="Times New Roman" panose="02020603050405020304" pitchFamily="18" charset="0"/>
            </a:endParaRPr>
          </a:p>
          <a:p>
            <a:pPr marL="285750" indent="-285750" algn="l">
              <a:lnSpc>
                <a:spcPct val="100000"/>
              </a:lnSpc>
              <a:spcBef>
                <a:spcPts val="405"/>
              </a:spcBef>
              <a:buClr>
                <a:srgbClr val="585858"/>
              </a:buClr>
              <a:buSzPct val="106000"/>
              <a:buFont typeface="Arial" panose="020B0604020202020204" pitchFamily="34" charset="0"/>
              <a:buChar char="•"/>
              <a:tabLst>
                <a:tab pos="286385" algn="l"/>
              </a:tabLst>
            </a:pPr>
            <a:r>
              <a:rPr lang="en-US" sz="1700" dirty="0">
                <a:latin typeface="Times New Roman" panose="02020603050405020304" pitchFamily="18" charset="0"/>
                <a:cs typeface="Times New Roman" panose="02020603050405020304" pitchFamily="18" charset="0"/>
              </a:rPr>
              <a:t>To simulate real-world conditions for nanoparticle delivery to target organs.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345" y="365125"/>
            <a:ext cx="7551420" cy="398145"/>
          </a:xfrm>
          <a:prstGeom prst="rect">
            <a:avLst/>
          </a:prstGeom>
        </p:spPr>
        <p:txBody>
          <a:bodyPr vert="horz" wrap="square" lIns="0" tIns="13970" rIns="0" bIns="0" rtlCol="0">
            <a:spAutoFit/>
          </a:bodyPr>
          <a:lstStyle/>
          <a:p>
            <a:pPr marL="12700" algn="ctr">
              <a:lnSpc>
                <a:spcPct val="100000"/>
              </a:lnSpc>
              <a:spcBef>
                <a:spcPts val="110"/>
              </a:spcBef>
            </a:pPr>
            <a:r>
              <a:rPr dirty="0">
                <a:latin typeface="Arial" panose="020B0604020202020204"/>
                <a:cs typeface="Arial" panose="020B0604020202020204"/>
              </a:rPr>
              <a:t>SYSTEM</a:t>
            </a:r>
            <a:r>
              <a:rPr lang="en-US" dirty="0">
                <a:latin typeface="Arial" panose="020B0604020202020204"/>
                <a:cs typeface="Arial" panose="020B0604020202020204"/>
              </a:rPr>
              <a:t> AND HARDWARE</a:t>
            </a:r>
            <a:r>
              <a:rPr lang="en-US" spc="-45" dirty="0">
                <a:latin typeface="Arial" panose="020B0604020202020204"/>
                <a:cs typeface="Arial" panose="020B0604020202020204"/>
              </a:rPr>
              <a:t> </a:t>
            </a:r>
            <a:r>
              <a:rPr spc="-10" dirty="0">
                <a:latin typeface="Arial" panose="020B0604020202020204"/>
                <a:cs typeface="Arial" panose="020B0604020202020204"/>
              </a:rPr>
              <a:t>REQUIREMENTS</a:t>
            </a:r>
            <a:endParaRPr dirty="0">
              <a:latin typeface="Arial" panose="020B0604020202020204"/>
              <a:cs typeface="Arial" panose="020B0604020202020204"/>
            </a:endParaRPr>
          </a:p>
        </p:txBody>
      </p:sp>
      <p:sp>
        <p:nvSpPr>
          <p:cNvPr id="3" name="object 3"/>
          <p:cNvSpPr txBox="1"/>
          <p:nvPr/>
        </p:nvSpPr>
        <p:spPr>
          <a:xfrm>
            <a:off x="619150" y="1067561"/>
            <a:ext cx="7285355" cy="3477895"/>
          </a:xfrm>
          <a:prstGeom prst="rect">
            <a:avLst/>
          </a:prstGeom>
        </p:spPr>
        <p:txBody>
          <a:bodyPr vert="horz" wrap="square" lIns="0" tIns="13970" rIns="0" bIns="0" rtlCol="0">
            <a:spAutoFit/>
          </a:bodyPr>
          <a:lstStyle/>
          <a:p>
            <a:pPr marL="12700">
              <a:lnSpc>
                <a:spcPct val="100000"/>
              </a:lnSpc>
              <a:spcBef>
                <a:spcPts val="110"/>
              </a:spcBef>
            </a:pPr>
            <a:r>
              <a:rPr sz="1700" b="1" dirty="0">
                <a:latin typeface="Times New Roman" panose="02020603050405020304" pitchFamily="18" charset="0"/>
                <a:cs typeface="Times New Roman" panose="02020603050405020304" pitchFamily="18" charset="0"/>
              </a:rPr>
              <a:t>Software</a:t>
            </a:r>
            <a:r>
              <a:rPr sz="1700" b="1" spc="-70" dirty="0">
                <a:latin typeface="Times New Roman" panose="02020603050405020304" pitchFamily="18" charset="0"/>
                <a:cs typeface="Times New Roman" panose="02020603050405020304" pitchFamily="18" charset="0"/>
              </a:rPr>
              <a:t> </a:t>
            </a:r>
            <a:r>
              <a:rPr sz="1700" b="1" dirty="0">
                <a:latin typeface="Times New Roman" panose="02020603050405020304" pitchFamily="18" charset="0"/>
                <a:cs typeface="Times New Roman" panose="02020603050405020304" pitchFamily="18" charset="0"/>
              </a:rPr>
              <a:t>Requirements</a:t>
            </a:r>
            <a:r>
              <a:rPr sz="1700" b="1" spc="-40" dirty="0">
                <a:latin typeface="Times New Roman" panose="02020603050405020304" pitchFamily="18" charset="0"/>
                <a:cs typeface="Times New Roman" panose="02020603050405020304" pitchFamily="18" charset="0"/>
              </a:rPr>
              <a:t> </a:t>
            </a:r>
            <a:r>
              <a:rPr sz="1700" b="1" spc="-10" dirty="0">
                <a:latin typeface="Times New Roman" panose="02020603050405020304" pitchFamily="18" charset="0"/>
                <a:cs typeface="Times New Roman" panose="02020603050405020304" pitchFamily="18" charset="0"/>
              </a:rPr>
              <a:t>(Recommended)</a:t>
            </a:r>
            <a:endParaRPr sz="1500" dirty="0">
              <a:latin typeface="Times New Roman" panose="02020603050405020304" pitchFamily="18" charset="0"/>
              <a:cs typeface="Times New Roman" panose="02020603050405020304" pitchFamily="18" charset="0"/>
            </a:endParaRPr>
          </a:p>
          <a:p>
            <a:pPr marL="130810" indent="-118110">
              <a:lnSpc>
                <a:spcPct val="100000"/>
              </a:lnSpc>
              <a:spcBef>
                <a:spcPts val="1300"/>
              </a:spcBef>
              <a:buChar char="•"/>
              <a:tabLst>
                <a:tab pos="130810" algn="l"/>
              </a:tabLst>
            </a:pPr>
            <a:r>
              <a:rPr lang="en-US" sz="1500" dirty="0">
                <a:latin typeface="Times New Roman" panose="02020603050405020304" pitchFamily="18" charset="0"/>
                <a:cs typeface="Times New Roman" panose="02020603050405020304" pitchFamily="18" charset="0"/>
              </a:rPr>
              <a:t>Operating</a:t>
            </a:r>
            <a:r>
              <a:rPr lang="en-US" sz="1500" spc="-6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system:</a:t>
            </a:r>
            <a:r>
              <a:rPr lang="en-US" sz="1500" spc="-60" dirty="0">
                <a:latin typeface="Times New Roman" panose="02020603050405020304" pitchFamily="18" charset="0"/>
                <a:cs typeface="Times New Roman" panose="02020603050405020304" pitchFamily="18" charset="0"/>
              </a:rPr>
              <a:t> W</a:t>
            </a:r>
            <a:r>
              <a:rPr lang="en-US" sz="1500" dirty="0">
                <a:latin typeface="Times New Roman" panose="02020603050405020304" pitchFamily="18" charset="0"/>
                <a:cs typeface="Times New Roman" panose="02020603050405020304" pitchFamily="18" charset="0"/>
              </a:rPr>
              <a:t>indows</a:t>
            </a:r>
            <a:r>
              <a:rPr lang="en-US" sz="1500" spc="-50"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marL="182880" lvl="1" indent="-118745">
              <a:lnSpc>
                <a:spcPct val="100000"/>
              </a:lnSpc>
              <a:spcBef>
                <a:spcPts val="1295"/>
              </a:spcBef>
              <a:buChar char="•"/>
              <a:tabLst>
                <a:tab pos="182880" algn="l"/>
              </a:tabLst>
            </a:pPr>
            <a:r>
              <a:rPr sz="1500" dirty="0">
                <a:latin typeface="Times New Roman" panose="02020603050405020304" pitchFamily="18" charset="0"/>
                <a:cs typeface="Times New Roman" panose="02020603050405020304" pitchFamily="18" charset="0"/>
              </a:rPr>
              <a:t>Programming</a:t>
            </a:r>
            <a:r>
              <a:rPr sz="1500" spc="-9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Languages:</a:t>
            </a:r>
            <a:r>
              <a:rPr sz="1500" spc="-5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Python</a:t>
            </a:r>
            <a:r>
              <a:rPr sz="1500" spc="-50" dirty="0">
                <a:latin typeface="Times New Roman" panose="02020603050405020304" pitchFamily="18" charset="0"/>
                <a:cs typeface="Times New Roman" panose="02020603050405020304" pitchFamily="18" charset="0"/>
              </a:rPr>
              <a:t> .</a:t>
            </a:r>
            <a:endParaRPr sz="1500" dirty="0">
              <a:latin typeface="Times New Roman" panose="02020603050405020304" pitchFamily="18" charset="0"/>
              <a:cs typeface="Times New Roman" panose="02020603050405020304" pitchFamily="18" charset="0"/>
            </a:endParaRPr>
          </a:p>
          <a:p>
            <a:pPr marL="130810" indent="-118110">
              <a:lnSpc>
                <a:spcPct val="100000"/>
              </a:lnSpc>
              <a:spcBef>
                <a:spcPts val="1275"/>
              </a:spcBef>
              <a:buChar char="•"/>
              <a:tabLst>
                <a:tab pos="130810" algn="l"/>
              </a:tabLst>
            </a:pPr>
            <a:r>
              <a:rPr sz="1500" dirty="0">
                <a:latin typeface="Times New Roman" panose="02020603050405020304" pitchFamily="18" charset="0"/>
                <a:cs typeface="Times New Roman" panose="02020603050405020304" pitchFamily="18" charset="0"/>
              </a:rPr>
              <a:t>Framework</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and</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libraries:</a:t>
            </a:r>
            <a:r>
              <a:rPr sz="1500" spc="-25" dirty="0">
                <a:latin typeface="Times New Roman" panose="02020603050405020304" pitchFamily="18" charset="0"/>
                <a:cs typeface="Times New Roman" panose="02020603050405020304" pitchFamily="18" charset="0"/>
              </a:rPr>
              <a:t> </a:t>
            </a:r>
            <a:r>
              <a:rPr lang="en-US" sz="1500" spc="-25" dirty="0" err="1">
                <a:latin typeface="Times New Roman" panose="02020603050405020304" pitchFamily="18" charset="0"/>
                <a:cs typeface="Times New Roman" panose="02020603050405020304" pitchFamily="18" charset="0"/>
              </a:rPr>
              <a:t>M</a:t>
            </a:r>
            <a:r>
              <a:rPr lang="en-US" sz="1500" dirty="0" err="1">
                <a:latin typeface="Times New Roman" panose="02020603050405020304" pitchFamily="18" charset="0"/>
                <a:cs typeface="Times New Roman" panose="02020603050405020304" pitchFamily="18" charset="0"/>
              </a:rPr>
              <a:t>ATLAB,Matplotlib</a:t>
            </a:r>
            <a:r>
              <a:rPr lang="en-US" sz="1500" dirty="0">
                <a:latin typeface="Times New Roman" panose="02020603050405020304" pitchFamily="18" charset="0"/>
                <a:cs typeface="Times New Roman" panose="02020603050405020304" pitchFamily="18" charset="0"/>
              </a:rPr>
              <a:t>.</a:t>
            </a:r>
            <a:endParaRPr sz="1500" dirty="0">
              <a:latin typeface="Times New Roman" panose="02020603050405020304" pitchFamily="18" charset="0"/>
              <a:cs typeface="Times New Roman" panose="02020603050405020304" pitchFamily="18" charset="0"/>
            </a:endParaRPr>
          </a:p>
          <a:p>
            <a:pPr marL="182245" lvl="1" indent="-118110">
              <a:lnSpc>
                <a:spcPct val="100000"/>
              </a:lnSpc>
              <a:spcBef>
                <a:spcPts val="1295"/>
              </a:spcBef>
              <a:buChar char="•"/>
              <a:tabLst>
                <a:tab pos="182245" algn="l"/>
              </a:tabLst>
            </a:pPr>
            <a:r>
              <a:rPr lang="en-US" sz="1500" dirty="0">
                <a:latin typeface="Times New Roman" panose="02020603050405020304" pitchFamily="18" charset="0"/>
                <a:cs typeface="Times New Roman" panose="02020603050405020304" pitchFamily="18" charset="0"/>
              </a:rPr>
              <a:t>Tools : Blender, Unreal engine 5.</a:t>
            </a:r>
            <a:endParaRPr sz="1500" dirty="0">
              <a:latin typeface="Times New Roman" panose="02020603050405020304" pitchFamily="18" charset="0"/>
              <a:cs typeface="Times New Roman" panose="02020603050405020304" pitchFamily="18" charset="0"/>
            </a:endParaRPr>
          </a:p>
          <a:p>
            <a:pPr marL="12700">
              <a:lnSpc>
                <a:spcPct val="100000"/>
              </a:lnSpc>
              <a:spcBef>
                <a:spcPts val="1300"/>
              </a:spcBef>
            </a:pPr>
            <a:r>
              <a:rPr sz="1700" b="1" dirty="0">
                <a:latin typeface="Times New Roman" panose="02020603050405020304" pitchFamily="18" charset="0"/>
                <a:cs typeface="Times New Roman" panose="02020603050405020304" pitchFamily="18" charset="0"/>
              </a:rPr>
              <a:t>Hardware</a:t>
            </a:r>
            <a:r>
              <a:rPr sz="1700" b="1" spc="-50" dirty="0">
                <a:latin typeface="Times New Roman" panose="02020603050405020304" pitchFamily="18" charset="0"/>
                <a:cs typeface="Times New Roman" panose="02020603050405020304" pitchFamily="18" charset="0"/>
              </a:rPr>
              <a:t> </a:t>
            </a:r>
            <a:r>
              <a:rPr sz="1700" b="1" spc="-10" dirty="0">
                <a:latin typeface="Times New Roman" panose="02020603050405020304" pitchFamily="18" charset="0"/>
                <a:cs typeface="Times New Roman" panose="02020603050405020304" pitchFamily="18" charset="0"/>
              </a:rPr>
              <a:t>Requirements(Recommended)</a:t>
            </a:r>
            <a:endParaRPr sz="1500" dirty="0">
              <a:latin typeface="Times New Roman" panose="02020603050405020304" pitchFamily="18" charset="0"/>
              <a:cs typeface="Times New Roman" panose="02020603050405020304" pitchFamily="18" charset="0"/>
            </a:endParaRPr>
          </a:p>
          <a:p>
            <a:pPr marL="131445" indent="-118745">
              <a:lnSpc>
                <a:spcPct val="100000"/>
              </a:lnSpc>
              <a:spcBef>
                <a:spcPts val="1295"/>
              </a:spcBef>
              <a:buChar char="•"/>
              <a:tabLst>
                <a:tab pos="131445" algn="l"/>
              </a:tabLst>
            </a:pPr>
            <a:r>
              <a:rPr sz="1500" dirty="0">
                <a:latin typeface="Times New Roman" panose="02020603050405020304" pitchFamily="18" charset="0"/>
                <a:cs typeface="Times New Roman" panose="02020603050405020304" pitchFamily="18" charset="0"/>
              </a:rPr>
              <a:t>Computer</a:t>
            </a:r>
            <a:r>
              <a:rPr sz="1500" spc="-4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Processor:</a:t>
            </a:r>
            <a:r>
              <a:rPr sz="1500" spc="-75"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Modern</a:t>
            </a:r>
            <a:r>
              <a:rPr lang="it-IT" sz="1500" spc="-20"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multi-Core</a:t>
            </a:r>
            <a:r>
              <a:rPr lang="it-IT" sz="1500" spc="-40"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processor</a:t>
            </a:r>
            <a:r>
              <a:rPr lang="it-IT" sz="1500" spc="-40"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a:t>
            </a:r>
            <a:r>
              <a:rPr lang="it-IT" sz="1500" spc="5"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Intel</a:t>
            </a:r>
            <a:r>
              <a:rPr lang="it-IT" sz="1500" spc="-40" dirty="0">
                <a:latin typeface="Times New Roman" panose="02020603050405020304" pitchFamily="18" charset="0"/>
                <a:cs typeface="Times New Roman" panose="02020603050405020304" pitchFamily="18" charset="0"/>
              </a:rPr>
              <a:t> </a:t>
            </a:r>
            <a:r>
              <a:rPr lang="it-IT" sz="1500" dirty="0">
                <a:latin typeface="Times New Roman" panose="02020603050405020304" pitchFamily="18" charset="0"/>
                <a:cs typeface="Times New Roman" panose="02020603050405020304" pitchFamily="18" charset="0"/>
              </a:rPr>
              <a:t>core</a:t>
            </a:r>
            <a:r>
              <a:rPr lang="it-IT" sz="1500" spc="-20" dirty="0">
                <a:latin typeface="Times New Roman" panose="02020603050405020304" pitchFamily="18" charset="0"/>
                <a:cs typeface="Times New Roman" panose="02020603050405020304" pitchFamily="18" charset="0"/>
              </a:rPr>
              <a:t> </a:t>
            </a:r>
            <a:r>
              <a:rPr lang="it-IT" sz="1500" spc="-25" dirty="0">
                <a:latin typeface="Times New Roman" panose="02020603050405020304" pitchFamily="18" charset="0"/>
                <a:cs typeface="Times New Roman" panose="02020603050405020304" pitchFamily="18" charset="0"/>
              </a:rPr>
              <a:t>i5)</a:t>
            </a:r>
            <a:endParaRPr sz="1500" dirty="0">
              <a:latin typeface="Times New Roman" panose="02020603050405020304" pitchFamily="18" charset="0"/>
              <a:cs typeface="Times New Roman" panose="02020603050405020304" pitchFamily="18" charset="0"/>
            </a:endParaRPr>
          </a:p>
          <a:p>
            <a:pPr marL="130810" indent="-118110">
              <a:lnSpc>
                <a:spcPct val="100000"/>
              </a:lnSpc>
              <a:spcBef>
                <a:spcPts val="1275"/>
              </a:spcBef>
              <a:buChar char="•"/>
              <a:tabLst>
                <a:tab pos="130810" algn="l"/>
              </a:tabLst>
            </a:pPr>
            <a:r>
              <a:rPr sz="1500" dirty="0">
                <a:latin typeface="Times New Roman" panose="02020603050405020304" pitchFamily="18" charset="0"/>
                <a:cs typeface="Times New Roman" panose="02020603050405020304" pitchFamily="18" charset="0"/>
              </a:rPr>
              <a:t>RAM:</a:t>
            </a:r>
            <a:r>
              <a:rPr sz="1500" spc="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8</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GB</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or</a:t>
            </a:r>
            <a:r>
              <a:rPr sz="1500" spc="10"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higher</a:t>
            </a:r>
            <a:endParaRPr sz="1500" dirty="0">
              <a:latin typeface="Times New Roman" panose="02020603050405020304" pitchFamily="18" charset="0"/>
              <a:cs typeface="Times New Roman" panose="02020603050405020304" pitchFamily="18" charset="0"/>
            </a:endParaRPr>
          </a:p>
          <a:p>
            <a:pPr marL="130810" indent="-118110">
              <a:lnSpc>
                <a:spcPct val="100000"/>
              </a:lnSpc>
              <a:spcBef>
                <a:spcPts val="1300"/>
              </a:spcBef>
              <a:buChar char="•"/>
              <a:tabLst>
                <a:tab pos="130810" algn="l"/>
              </a:tabLst>
            </a:pPr>
            <a:r>
              <a:rPr sz="1500" dirty="0">
                <a:latin typeface="Times New Roman" panose="02020603050405020304" pitchFamily="18" charset="0"/>
                <a:cs typeface="Times New Roman" panose="02020603050405020304" pitchFamily="18" charset="0"/>
              </a:rPr>
              <a:t>Graphics</a:t>
            </a:r>
            <a:r>
              <a:rPr sz="1500" spc="-4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Processing</a:t>
            </a:r>
            <a:r>
              <a:rPr sz="1500" spc="-7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unit</a:t>
            </a:r>
            <a:r>
              <a:rPr sz="1500" spc="-2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(GPU)</a:t>
            </a:r>
            <a:r>
              <a:rPr sz="1500" spc="-2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a:t>
            </a:r>
            <a:r>
              <a:rPr sz="1500" spc="1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NVIDIA</a:t>
            </a:r>
            <a:r>
              <a:rPr sz="1500" spc="-5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GPU</a:t>
            </a:r>
            <a:r>
              <a:rPr sz="1500" spc="-15"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with</a:t>
            </a:r>
            <a:r>
              <a:rPr sz="1500" spc="40" dirty="0">
                <a:latin typeface="Times New Roman" panose="02020603050405020304" pitchFamily="18" charset="0"/>
                <a:cs typeface="Times New Roman" panose="02020603050405020304" pitchFamily="18" charset="0"/>
              </a:rPr>
              <a:t> </a:t>
            </a:r>
            <a:r>
              <a:rPr sz="1500" dirty="0">
                <a:latin typeface="Times New Roman" panose="02020603050405020304" pitchFamily="18" charset="0"/>
                <a:cs typeface="Times New Roman" panose="02020603050405020304" pitchFamily="18" charset="0"/>
              </a:rPr>
              <a:t>CUDA</a:t>
            </a:r>
            <a:r>
              <a:rPr sz="1500" spc="-5" dirty="0">
                <a:latin typeface="Times New Roman" panose="02020603050405020304" pitchFamily="18" charset="0"/>
                <a:cs typeface="Times New Roman" panose="02020603050405020304" pitchFamily="18" charset="0"/>
              </a:rPr>
              <a:t> </a:t>
            </a:r>
            <a:r>
              <a:rPr sz="1500" spc="-10" dirty="0">
                <a:latin typeface="Times New Roman" panose="02020603050405020304" pitchFamily="18" charset="0"/>
                <a:cs typeface="Times New Roman" panose="02020603050405020304" pitchFamily="18" charset="0"/>
              </a:rPr>
              <a:t>support</a:t>
            </a:r>
            <a:endParaRPr sz="15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9731</Words>
  <Application>WPS Presentation</Application>
  <PresentationFormat>Custom</PresentationFormat>
  <Paragraphs>398</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SimSun</vt:lpstr>
      <vt:lpstr>Wingdings</vt:lpstr>
      <vt:lpstr>Microsoft Sans Serif</vt:lpstr>
      <vt:lpstr>Times New Roman</vt:lpstr>
      <vt:lpstr>Microsoft Sans Serif</vt:lpstr>
      <vt:lpstr>Times New Roman</vt:lpstr>
      <vt:lpstr>Arial</vt:lpstr>
      <vt:lpstr>Microsoft YaHei</vt:lpstr>
      <vt:lpstr>Arial Unicode MS</vt:lpstr>
      <vt:lpstr>Calibri</vt:lpstr>
      <vt:lpstr>Office Theme</vt:lpstr>
      <vt:lpstr>Navigation of NanoTablets to Target Organs Using Pathfinding Algorithm</vt:lpstr>
      <vt:lpstr>ABSTRACT AND KEYWORDS</vt:lpstr>
      <vt:lpstr>INTRODUCTION</vt:lpstr>
      <vt:lpstr>LITERATURE REVIEW</vt:lpstr>
      <vt:lpstr>PowerPoint 演示文稿</vt:lpstr>
      <vt:lpstr>PowerPoint 演示文稿</vt:lpstr>
      <vt:lpstr>PROBLEM STATEMENT</vt:lpstr>
      <vt:lpstr>OBJECTIVES</vt:lpstr>
      <vt:lpstr>SYSTEM AND HARDWARE REQUIREMENTS</vt:lpstr>
      <vt:lpstr>PROPOSED METHODOLOGY</vt:lpstr>
      <vt:lpstr>MODULES</vt:lpstr>
      <vt:lpstr>IMPLEMENTATIONS DONE SO FAR</vt:lpstr>
      <vt:lpstr>IMPLEMENTATION CODE</vt:lpstr>
      <vt:lpstr>PowerPoint 演示文稿</vt:lpstr>
      <vt:lpstr>RESULTS</vt:lpstr>
      <vt:lpstr>PowerPoint 演示文稿</vt:lpstr>
      <vt:lpstr>REFERENCES</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Piyush Battkir</dc:creator>
  <cp:lastModifiedBy>Piyush Battkir</cp:lastModifiedBy>
  <cp:revision>9</cp:revision>
  <dcterms:created xsi:type="dcterms:W3CDTF">2024-09-20T01:19:00Z</dcterms:created>
  <dcterms:modified xsi:type="dcterms:W3CDTF">2024-12-13T05:05:23Z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2024-09-20T03:30:00Z</vt:filetime>
  </property>
  <property fmtid="{D5CDD505-2E9C-101B-9397-08002B2CF9AE}" pid="3" name="Creator">
    <vt:lpwstr>Microsoft® PowerPoint® 2016</vt:lpwstr>
  </property>
  <property fmtid="{D5CDD505-2E9C-101B-9397-08002B2CF9AE}" pid="4" name="LastSaved">
    <vt:filetime>2024-09-21T03:30:00Z</vt:filetime>
  </property>
  <property fmtid="{D5CDD505-2E9C-101B-9397-08002B2CF9AE}" pid="5" name="Producer">
    <vt:lpwstr>www.ilovepdf.com</vt:lpwstr>
  </property>
  <property fmtid="{D5CDD505-2E9C-101B-9397-08002B2CF9AE}" pid="6" name="ICV">
    <vt:lpwstr>860E200FE8E749E683F754E194924FC9_12</vt:lpwstr>
  </property>
  <property fmtid="{D5CDD505-2E9C-101B-9397-08002B2CF9AE}" pid="7" name="KSOProductBuildVer">
    <vt:lpwstr>1033-12.2.0.19307</vt:lpwstr>
  </property>
</Properties>
</file>